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6" r:id="rId4"/>
  </p:sldMasterIdLst>
  <p:notesMasterIdLst>
    <p:notesMasterId r:id="rId33"/>
  </p:notesMasterIdLst>
  <p:handoutMasterIdLst>
    <p:handoutMasterId r:id="rId34"/>
  </p:handoutMasterIdLst>
  <p:sldIdLst>
    <p:sldId id="277" r:id="rId5"/>
    <p:sldId id="257" r:id="rId6"/>
    <p:sldId id="390" r:id="rId7"/>
    <p:sldId id="360" r:id="rId8"/>
    <p:sldId id="416" r:id="rId9"/>
    <p:sldId id="375" r:id="rId10"/>
    <p:sldId id="411" r:id="rId11"/>
    <p:sldId id="396" r:id="rId12"/>
    <p:sldId id="414" r:id="rId13"/>
    <p:sldId id="413" r:id="rId14"/>
    <p:sldId id="412" r:id="rId15"/>
    <p:sldId id="410" r:id="rId16"/>
    <p:sldId id="376" r:id="rId17"/>
    <p:sldId id="392" r:id="rId18"/>
    <p:sldId id="397" r:id="rId19"/>
    <p:sldId id="398" r:id="rId20"/>
    <p:sldId id="399" r:id="rId21"/>
    <p:sldId id="400" r:id="rId22"/>
    <p:sldId id="405" r:id="rId23"/>
    <p:sldId id="402" r:id="rId24"/>
    <p:sldId id="287" r:id="rId25"/>
    <p:sldId id="389" r:id="rId26"/>
    <p:sldId id="288" r:id="rId27"/>
    <p:sldId id="403" r:id="rId28"/>
    <p:sldId id="404" r:id="rId29"/>
    <p:sldId id="408" r:id="rId30"/>
    <p:sldId id="406" r:id="rId31"/>
    <p:sldId id="29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B30"/>
    <a:srgbClr val="DFA87B"/>
    <a:srgbClr val="D39B71"/>
    <a:srgbClr val="A76E4D"/>
    <a:srgbClr val="FEF8EA"/>
    <a:srgbClr val="7972BD"/>
    <a:srgbClr val="B7ABC8"/>
    <a:srgbClr val="FCE9FF"/>
    <a:srgbClr val="2461CE"/>
    <a:srgbClr val="F7C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7605C-0FBD-4236-843A-43DEC67467DA}" v="380" dt="2021-04-15T14:30:00.256"/>
    <p1510:client id="{169607F9-55B6-4B79-8A23-8A3F7F6E3179}" v="255" dt="2021-04-15T14:46:56.501"/>
    <p1510:client id="{2104625C-FF74-49DE-88A9-D7DD85F57FC1}" v="3672" dt="2021-04-15T17:05:46.643"/>
    <p1510:client id="{24AA41B5-AE6A-4EFA-9A66-8A0BF552E575}" v="44" dt="2021-04-15T14:05:34.207"/>
    <p1510:client id="{2AB93957-9A60-45F3-A4CE-56BB9BB8365F}" v="1373" dt="2021-04-15T16:48:08.011"/>
    <p1510:client id="{38732029-2C77-44C8-A21D-121509B6B989}" v="294" dt="2021-04-15T14:30:07.120"/>
    <p1510:client id="{44FEAF67-A318-43C5-AB7A-84B51C4AC538}" v="197" dt="2021-04-15T13:58:24.731"/>
    <p1510:client id="{50345FFE-57F9-4E6E-BBA3-9034E7A4404B}" v="1" dt="2021-04-15T14:53:51.333"/>
    <p1510:client id="{747D6B7C-C226-417B-A575-5C8A34BC6A9D}" v="39" dt="2021-04-15T14:08:11.033"/>
    <p1510:client id="{78F0853A-B51F-4D25-A310-B9755B2EED10}" v="66" dt="2021-04-15T17:05:00.761"/>
    <p1510:client id="{8F1AAD79-9413-4140-AD4C-C63302D5B576}" v="134" dt="2021-04-15T14:49:21.788"/>
    <p1510:client id="{A8F512CF-7E6C-4F69-B51C-1744C5D4E2D6}" v="841" dt="2021-04-15T15:52:28.492"/>
    <p1510:client id="{AA6CBBE7-920E-4520-A55A-6B1531390DF3}" v="131" dt="2021-04-15T16:27:08.316"/>
    <p1510:client id="{C67DC84B-1627-4F7C-8550-C9E782D994AB}" v="452" dt="2021-04-15T16:27:25.219"/>
    <p1510:client id="{DBE6FD54-8CF1-41B6-80B7-2DB94EE584B9}" v="75" dt="2021-04-15T14:28:53.207"/>
    <p1510:client id="{FB090A60-CB3B-42BC-8241-B589803C4A6E}" v="73" dt="2021-04-15T14:06:09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6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5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7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2AB3D090-D969-4377-A1A2-CD1FDE453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0000"/>
          <a:stretch/>
        </p:blipFill>
        <p:spPr>
          <a:xfrm rot="5400000">
            <a:off x="-1075259" y="3632220"/>
            <a:ext cx="4301037" cy="2150519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F5FB558-1E44-4DEC-8B18-C8901048EAAD}"/>
              </a:ext>
            </a:extLst>
          </p:cNvPr>
          <p:cNvSpPr/>
          <p:nvPr userDrawn="1"/>
        </p:nvSpPr>
        <p:spPr>
          <a:xfrm>
            <a:off x="9296400" y="5483375"/>
            <a:ext cx="2895600" cy="1374626"/>
          </a:xfrm>
          <a:custGeom>
            <a:avLst/>
            <a:gdLst>
              <a:gd name="connsiteX0" fmla="*/ 1290219 w 2717800"/>
              <a:gd name="connsiteY0" fmla="*/ 0 h 1290219"/>
              <a:gd name="connsiteX1" fmla="*/ 2717800 w 2717800"/>
              <a:gd name="connsiteY1" fmla="*/ 0 h 1290219"/>
              <a:gd name="connsiteX2" fmla="*/ 2717800 w 2717800"/>
              <a:gd name="connsiteY2" fmla="*/ 1290219 h 1290219"/>
              <a:gd name="connsiteX3" fmla="*/ 0 w 2717800"/>
              <a:gd name="connsiteY3" fmla="*/ 1290219 h 1290219"/>
              <a:gd name="connsiteX4" fmla="*/ 1290219 w 2717800"/>
              <a:gd name="connsiteY4" fmla="*/ 0 h 129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800" h="1290219">
                <a:moveTo>
                  <a:pt x="1290219" y="0"/>
                </a:moveTo>
                <a:lnTo>
                  <a:pt x="2717800" y="0"/>
                </a:lnTo>
                <a:lnTo>
                  <a:pt x="2717800" y="1290219"/>
                </a:lnTo>
                <a:lnTo>
                  <a:pt x="0" y="1290219"/>
                </a:lnTo>
                <a:cubicBezTo>
                  <a:pt x="0" y="577651"/>
                  <a:pt x="577651" y="0"/>
                  <a:pt x="1290219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F1CFCE-3211-4FDA-9571-A7144634F059}"/>
              </a:ext>
            </a:extLst>
          </p:cNvPr>
          <p:cNvGrpSpPr/>
          <p:nvPr userDrawn="1"/>
        </p:nvGrpSpPr>
        <p:grpSpPr>
          <a:xfrm>
            <a:off x="0" y="0"/>
            <a:ext cx="1066250" cy="2292931"/>
            <a:chOff x="0" y="0"/>
            <a:chExt cx="1555200" cy="3344400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71223C9-84F7-4951-B5E3-669F0E53DF1A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43FEFB-2EC6-4A86-87F2-B66D70971400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FF38B7-2150-40BC-8E5E-6E841E060721}"/>
              </a:ext>
            </a:extLst>
          </p:cNvPr>
          <p:cNvSpPr/>
          <p:nvPr userDrawn="1"/>
        </p:nvSpPr>
        <p:spPr>
          <a:xfrm>
            <a:off x="0" y="6096000"/>
            <a:ext cx="2667000" cy="31750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8A551144-1F31-470F-9EE5-505E2D1B4A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906653" y="5697058"/>
            <a:ext cx="523140" cy="1321023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5790BB0-0345-41B3-B8A2-07E10E2A10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1939" y="3021555"/>
            <a:ext cx="142875" cy="337185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E588D019-80A0-4894-BFDF-33291691AB3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900" y="444500"/>
            <a:ext cx="1885950" cy="14287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B3ECF34A-81A4-44AA-9088-726B332B7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987320" y="350139"/>
            <a:ext cx="65738" cy="925322"/>
          </a:xfrm>
          <a:prstGeom prst="rect">
            <a:avLst/>
          </a:prstGeom>
        </p:spPr>
      </p:pic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633C39E1-800B-4A06-B26D-40B1139782F5}"/>
              </a:ext>
            </a:extLst>
          </p:cNvPr>
          <p:cNvSpPr/>
          <p:nvPr userDrawn="1"/>
        </p:nvSpPr>
        <p:spPr>
          <a:xfrm>
            <a:off x="10934700" y="-1"/>
            <a:ext cx="431291" cy="2071577"/>
          </a:xfrm>
          <a:custGeom>
            <a:avLst/>
            <a:gdLst>
              <a:gd name="connsiteX0" fmla="*/ 0 w 338441"/>
              <a:gd name="connsiteY0" fmla="*/ 0 h 1625600"/>
              <a:gd name="connsiteX1" fmla="*/ 13500 w 338441"/>
              <a:gd name="connsiteY1" fmla="*/ 0 h 1625600"/>
              <a:gd name="connsiteX2" fmla="*/ 13500 w 338441"/>
              <a:gd name="connsiteY2" fmla="*/ 1612100 h 1625600"/>
              <a:gd name="connsiteX3" fmla="*/ 324941 w 338441"/>
              <a:gd name="connsiteY3" fmla="*/ 1612100 h 1625600"/>
              <a:gd name="connsiteX4" fmla="*/ 324941 w 338441"/>
              <a:gd name="connsiteY4" fmla="*/ 0 h 1625600"/>
              <a:gd name="connsiteX5" fmla="*/ 338441 w 338441"/>
              <a:gd name="connsiteY5" fmla="*/ 0 h 1625600"/>
              <a:gd name="connsiteX6" fmla="*/ 338441 w 338441"/>
              <a:gd name="connsiteY6" fmla="*/ 1625600 h 1625600"/>
              <a:gd name="connsiteX7" fmla="*/ 0 w 338441"/>
              <a:gd name="connsiteY7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41" h="1625600">
                <a:moveTo>
                  <a:pt x="0" y="0"/>
                </a:moveTo>
                <a:lnTo>
                  <a:pt x="13500" y="0"/>
                </a:lnTo>
                <a:lnTo>
                  <a:pt x="13500" y="1612100"/>
                </a:lnTo>
                <a:lnTo>
                  <a:pt x="324941" y="1612100"/>
                </a:lnTo>
                <a:lnTo>
                  <a:pt x="324941" y="0"/>
                </a:lnTo>
                <a:lnTo>
                  <a:pt x="338441" y="0"/>
                </a:lnTo>
                <a:lnTo>
                  <a:pt x="338441" y="1625600"/>
                </a:lnTo>
                <a:lnTo>
                  <a:pt x="0" y="162560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021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EF5A4D1-7ED4-4FE2-ABCE-FA1CDA47C818}"/>
              </a:ext>
            </a:extLst>
          </p:cNvPr>
          <p:cNvSpPr/>
          <p:nvPr userDrawn="1"/>
        </p:nvSpPr>
        <p:spPr>
          <a:xfrm>
            <a:off x="0" y="5340350"/>
            <a:ext cx="1517650" cy="1517650"/>
          </a:xfrm>
          <a:custGeom>
            <a:avLst/>
            <a:gdLst>
              <a:gd name="connsiteX0" fmla="*/ 0 w 1517650"/>
              <a:gd name="connsiteY0" fmla="*/ 0 h 1517650"/>
              <a:gd name="connsiteX1" fmla="*/ 1517650 w 1517650"/>
              <a:gd name="connsiteY1" fmla="*/ 1517650 h 1517650"/>
              <a:gd name="connsiteX2" fmla="*/ 0 w 1517650"/>
              <a:gd name="connsiteY2" fmla="*/ 1517650 h 1517650"/>
              <a:gd name="connsiteX3" fmla="*/ 0 w 1517650"/>
              <a:gd name="connsiteY3" fmla="*/ 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7650" h="1517650">
                <a:moveTo>
                  <a:pt x="0" y="0"/>
                </a:moveTo>
                <a:cubicBezTo>
                  <a:pt x="838175" y="0"/>
                  <a:pt x="1517650" y="679475"/>
                  <a:pt x="1517650" y="1517650"/>
                </a:cubicBez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9B8DFF6-8BC3-4341-9370-919C9D04FC1E}"/>
              </a:ext>
            </a:extLst>
          </p:cNvPr>
          <p:cNvSpPr/>
          <p:nvPr userDrawn="1"/>
        </p:nvSpPr>
        <p:spPr>
          <a:xfrm>
            <a:off x="0" y="5010150"/>
            <a:ext cx="1847850" cy="1847850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1847850 h 1847850"/>
              <a:gd name="connsiteX2" fmla="*/ 1830406 w 1847850"/>
              <a:gd name="connsiteY2" fmla="*/ 1847850 h 1847850"/>
              <a:gd name="connsiteX3" fmla="*/ 0 w 1847850"/>
              <a:gd name="connsiteY3" fmla="*/ 17444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cubicBezTo>
                  <a:pt x="1020539" y="0"/>
                  <a:pt x="1847850" y="827311"/>
                  <a:pt x="1847850" y="1847850"/>
                </a:cubicBezTo>
                <a:lnTo>
                  <a:pt x="1830406" y="1847850"/>
                </a:lnTo>
                <a:cubicBezTo>
                  <a:pt x="1830406" y="836945"/>
                  <a:pt x="1010905" y="17444"/>
                  <a:pt x="0" y="17444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6292105F-A689-45F4-8123-CA7F48C71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2374217" y="4621757"/>
            <a:ext cx="142875" cy="33718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99B876A-A553-4E40-ACB5-6EBE7ACB4B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4103" y="334483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7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A37BDA72-46B9-4412-9A97-4A4B451E7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1" y="4707481"/>
            <a:ext cx="2150519" cy="21505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E654B5-7595-464B-915C-B92A63A0211B}"/>
              </a:ext>
            </a:extLst>
          </p:cNvPr>
          <p:cNvSpPr/>
          <p:nvPr userDrawn="1"/>
        </p:nvSpPr>
        <p:spPr>
          <a:xfrm>
            <a:off x="1075258" y="4178300"/>
            <a:ext cx="296342" cy="267970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B7B0A93-8C99-4445-A25F-152274299B98}"/>
              </a:ext>
            </a:extLst>
          </p:cNvPr>
          <p:cNvSpPr/>
          <p:nvPr userDrawn="1"/>
        </p:nvSpPr>
        <p:spPr>
          <a:xfrm>
            <a:off x="11077787" y="-1"/>
            <a:ext cx="288204" cy="1384301"/>
          </a:xfrm>
          <a:custGeom>
            <a:avLst/>
            <a:gdLst>
              <a:gd name="connsiteX0" fmla="*/ 0 w 338441"/>
              <a:gd name="connsiteY0" fmla="*/ 0 h 1625600"/>
              <a:gd name="connsiteX1" fmla="*/ 13500 w 338441"/>
              <a:gd name="connsiteY1" fmla="*/ 0 h 1625600"/>
              <a:gd name="connsiteX2" fmla="*/ 13500 w 338441"/>
              <a:gd name="connsiteY2" fmla="*/ 1612100 h 1625600"/>
              <a:gd name="connsiteX3" fmla="*/ 324941 w 338441"/>
              <a:gd name="connsiteY3" fmla="*/ 1612100 h 1625600"/>
              <a:gd name="connsiteX4" fmla="*/ 324941 w 338441"/>
              <a:gd name="connsiteY4" fmla="*/ 0 h 1625600"/>
              <a:gd name="connsiteX5" fmla="*/ 338441 w 338441"/>
              <a:gd name="connsiteY5" fmla="*/ 0 h 1625600"/>
              <a:gd name="connsiteX6" fmla="*/ 338441 w 338441"/>
              <a:gd name="connsiteY6" fmla="*/ 1625600 h 1625600"/>
              <a:gd name="connsiteX7" fmla="*/ 0 w 338441"/>
              <a:gd name="connsiteY7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8441" h="1625600">
                <a:moveTo>
                  <a:pt x="0" y="0"/>
                </a:moveTo>
                <a:lnTo>
                  <a:pt x="13500" y="0"/>
                </a:lnTo>
                <a:lnTo>
                  <a:pt x="13500" y="1612100"/>
                </a:lnTo>
                <a:lnTo>
                  <a:pt x="324941" y="1612100"/>
                </a:lnTo>
                <a:lnTo>
                  <a:pt x="324941" y="0"/>
                </a:lnTo>
                <a:lnTo>
                  <a:pt x="338441" y="0"/>
                </a:lnTo>
                <a:lnTo>
                  <a:pt x="338441" y="1625600"/>
                </a:lnTo>
                <a:lnTo>
                  <a:pt x="0" y="162560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40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FE105EB-2937-4B3D-846B-FFBBFCDE4316}"/>
              </a:ext>
            </a:extLst>
          </p:cNvPr>
          <p:cNvSpPr/>
          <p:nvPr userDrawn="1"/>
        </p:nvSpPr>
        <p:spPr>
          <a:xfrm flipH="1">
            <a:off x="10674350" y="5340350"/>
            <a:ext cx="1517650" cy="1517650"/>
          </a:xfrm>
          <a:custGeom>
            <a:avLst/>
            <a:gdLst>
              <a:gd name="connsiteX0" fmla="*/ 0 w 1517650"/>
              <a:gd name="connsiteY0" fmla="*/ 0 h 1517650"/>
              <a:gd name="connsiteX1" fmla="*/ 1517650 w 1517650"/>
              <a:gd name="connsiteY1" fmla="*/ 1517650 h 1517650"/>
              <a:gd name="connsiteX2" fmla="*/ 0 w 1517650"/>
              <a:gd name="connsiteY2" fmla="*/ 1517650 h 1517650"/>
              <a:gd name="connsiteX3" fmla="*/ 0 w 1517650"/>
              <a:gd name="connsiteY3" fmla="*/ 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7650" h="1517650">
                <a:moveTo>
                  <a:pt x="0" y="0"/>
                </a:moveTo>
                <a:cubicBezTo>
                  <a:pt x="838175" y="0"/>
                  <a:pt x="1517650" y="679475"/>
                  <a:pt x="1517650" y="1517650"/>
                </a:cubicBezTo>
                <a:lnTo>
                  <a:pt x="0" y="15176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6F4646-8E6B-4CBE-B95D-7DB9197ECF3E}"/>
              </a:ext>
            </a:extLst>
          </p:cNvPr>
          <p:cNvSpPr/>
          <p:nvPr userDrawn="1"/>
        </p:nvSpPr>
        <p:spPr>
          <a:xfrm flipH="1">
            <a:off x="10344150" y="5010150"/>
            <a:ext cx="1847850" cy="1847850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1847850 h 1847850"/>
              <a:gd name="connsiteX2" fmla="*/ 1830406 w 1847850"/>
              <a:gd name="connsiteY2" fmla="*/ 1847850 h 1847850"/>
              <a:gd name="connsiteX3" fmla="*/ 0 w 1847850"/>
              <a:gd name="connsiteY3" fmla="*/ 17444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cubicBezTo>
                  <a:pt x="1020539" y="0"/>
                  <a:pt x="1847850" y="827311"/>
                  <a:pt x="1847850" y="1847850"/>
                </a:cubicBezTo>
                <a:lnTo>
                  <a:pt x="1830406" y="1847850"/>
                </a:lnTo>
                <a:cubicBezTo>
                  <a:pt x="1830406" y="836945"/>
                  <a:pt x="1010905" y="17444"/>
                  <a:pt x="0" y="17444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B0F6EDE-C9A3-4FA2-9629-6FD8FD106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9675813" y="4818200"/>
            <a:ext cx="142875" cy="33718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90796F0-13BA-4018-8271-538F53D7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8548766" y="5834758"/>
            <a:ext cx="65738" cy="92532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AE904D-1A7B-4E77-9365-98FA1D014D9D}"/>
              </a:ext>
            </a:extLst>
          </p:cNvPr>
          <p:cNvGrpSpPr/>
          <p:nvPr userDrawn="1"/>
        </p:nvGrpSpPr>
        <p:grpSpPr>
          <a:xfrm rot="16200000" flipH="1">
            <a:off x="613341" y="-613340"/>
            <a:ext cx="1066250" cy="2292931"/>
            <a:chOff x="0" y="0"/>
            <a:chExt cx="1555200" cy="3344400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B57E92E-8E3D-4E8B-A86F-433C58F27335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C10BAE-65F4-4CEE-B058-B20F1F1E3181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5" name="그래픽 4">
            <a:extLst>
              <a:ext uri="{FF2B5EF4-FFF2-40B4-BE49-F238E27FC236}">
                <a16:creationId xmlns:a16="http://schemas.microsoft.com/office/drawing/2014/main" id="{ED6E0A87-1D25-4B68-8281-6F9F263D57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380" y="409237"/>
            <a:ext cx="523140" cy="132102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5783683-874D-4BFE-8363-3D598FD23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50000"/>
          <a:stretch/>
        </p:blipFill>
        <p:spPr>
          <a:xfrm rot="5400000">
            <a:off x="-3" y="5384799"/>
            <a:ext cx="1473202" cy="14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8">
            <a:extLst>
              <a:ext uri="{FF2B5EF4-FFF2-40B4-BE49-F238E27FC236}">
                <a16:creationId xmlns:a16="http://schemas.microsoft.com/office/drawing/2014/main" id="{02426560-BB03-4A83-9860-023B0CBAC6BD}"/>
              </a:ext>
            </a:extLst>
          </p:cNvPr>
          <p:cNvSpPr>
            <a:spLocks noChangeAspect="1"/>
          </p:cNvSpPr>
          <p:nvPr/>
        </p:nvSpPr>
        <p:spPr>
          <a:xfrm>
            <a:off x="11486024" y="0"/>
            <a:ext cx="284772" cy="1472400"/>
          </a:xfrm>
          <a:custGeom>
            <a:avLst/>
            <a:gdLst>
              <a:gd name="connsiteX0" fmla="*/ 831056 w 838200"/>
              <a:gd name="connsiteY0" fmla="*/ 7144 h 4333875"/>
              <a:gd name="connsiteX1" fmla="*/ 831056 w 838200"/>
              <a:gd name="connsiteY1" fmla="*/ 3923919 h 4333875"/>
              <a:gd name="connsiteX2" fmla="*/ 419100 w 838200"/>
              <a:gd name="connsiteY2" fmla="*/ 4335875 h 4333875"/>
              <a:gd name="connsiteX3" fmla="*/ 7144 w 838200"/>
              <a:gd name="connsiteY3" fmla="*/ 3923919 h 4333875"/>
              <a:gd name="connsiteX4" fmla="*/ 7144 w 838200"/>
              <a:gd name="connsiteY4" fmla="*/ 7144 h 4333875"/>
              <a:gd name="connsiteX5" fmla="*/ 831056 w 838200"/>
              <a:gd name="connsiteY5" fmla="*/ 7144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8200" h="4333875">
                <a:moveTo>
                  <a:pt x="831056" y="7144"/>
                </a:move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831056" y="7144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CF0FCA-DA71-4EC8-8168-9CCE553F72E3}"/>
              </a:ext>
            </a:extLst>
          </p:cNvPr>
          <p:cNvSpPr/>
          <p:nvPr userDrawn="1"/>
        </p:nvSpPr>
        <p:spPr>
          <a:xfrm>
            <a:off x="0" y="6261100"/>
            <a:ext cx="2667000" cy="15240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091EDB6-421E-4D2F-B672-6C2A53CA2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380" y="4536737"/>
            <a:ext cx="523140" cy="132102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7B6BBBF-4324-4854-B3BE-C7D410F2A9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3000" y="190500"/>
            <a:ext cx="1885950" cy="1428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1D0039C-1002-43AB-A843-27D828DC2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434" b="29953"/>
          <a:stretch/>
        </p:blipFill>
        <p:spPr>
          <a:xfrm rot="16200000">
            <a:off x="11423420" y="961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8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0A2CA36-D6C4-46A8-BBE9-CA5E60140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4" y="4267198"/>
            <a:ext cx="2590803" cy="2590803"/>
          </a:xfrm>
          <a:prstGeom prst="rect">
            <a:avLst/>
          </a:prstGeom>
        </p:spPr>
      </p:pic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2C92A2A-3A83-4A4B-9C48-13DC6B66C1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9300" y="787400"/>
            <a:ext cx="4597400" cy="5283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91A1D00-0A16-45A1-9293-E8BC3E279D38}"/>
              </a:ext>
            </a:extLst>
          </p:cNvPr>
          <p:cNvSpPr/>
          <p:nvPr userDrawn="1"/>
        </p:nvSpPr>
        <p:spPr>
          <a:xfrm>
            <a:off x="10299700" y="6527800"/>
            <a:ext cx="1892300" cy="330200"/>
          </a:xfrm>
          <a:custGeom>
            <a:avLst/>
            <a:gdLst>
              <a:gd name="connsiteX0" fmla="*/ 287105 w 1892300"/>
              <a:gd name="connsiteY0" fmla="*/ 0 h 330200"/>
              <a:gd name="connsiteX1" fmla="*/ 1892300 w 1892300"/>
              <a:gd name="connsiteY1" fmla="*/ 0 h 330200"/>
              <a:gd name="connsiteX2" fmla="*/ 1892300 w 1892300"/>
              <a:gd name="connsiteY2" fmla="*/ 330200 h 330200"/>
              <a:gd name="connsiteX3" fmla="*/ 8701 w 1892300"/>
              <a:gd name="connsiteY3" fmla="*/ 330200 h 330200"/>
              <a:gd name="connsiteX4" fmla="*/ 0 w 1892300"/>
              <a:gd name="connsiteY4" fmla="*/ 287105 h 330200"/>
              <a:gd name="connsiteX5" fmla="*/ 287105 w 1892300"/>
              <a:gd name="connsiteY5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2300" h="330200">
                <a:moveTo>
                  <a:pt x="287105" y="0"/>
                </a:moveTo>
                <a:lnTo>
                  <a:pt x="1892300" y="0"/>
                </a:lnTo>
                <a:lnTo>
                  <a:pt x="1892300" y="330200"/>
                </a:lnTo>
                <a:lnTo>
                  <a:pt x="8701" y="330200"/>
                </a:lnTo>
                <a:lnTo>
                  <a:pt x="0" y="287105"/>
                </a:lnTo>
                <a:cubicBezTo>
                  <a:pt x="0" y="128541"/>
                  <a:pt x="128541" y="0"/>
                  <a:pt x="287105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633C184-061B-40A2-AAA7-5B010688FB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0" y="5371877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90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BEB693E-4744-47A1-BA03-6C2348544447}"/>
              </a:ext>
            </a:extLst>
          </p:cNvPr>
          <p:cNvGrpSpPr/>
          <p:nvPr userDrawn="1"/>
        </p:nvGrpSpPr>
        <p:grpSpPr>
          <a:xfrm>
            <a:off x="0" y="1"/>
            <a:ext cx="778512" cy="1674162"/>
            <a:chOff x="0" y="0"/>
            <a:chExt cx="1555200" cy="33444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A3869B6-047A-4D96-9153-E5DFB57CBE42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139F07-D275-4D29-8C5F-E73583D87687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69AEFA9A-BAEF-4EAC-BBFE-6026FD7840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5" y="444500"/>
            <a:ext cx="1885950" cy="14287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BE0784F-30E2-452C-9DC5-FE8F8C0B7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641945" y="350139"/>
            <a:ext cx="65738" cy="92532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B09701BB-9868-4969-9245-50D703A60A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947400" y="5625878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9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A536ED4-687F-4568-BFC7-D7E52909E8A5}"/>
              </a:ext>
            </a:extLst>
          </p:cNvPr>
          <p:cNvGrpSpPr/>
          <p:nvPr userDrawn="1"/>
        </p:nvGrpSpPr>
        <p:grpSpPr>
          <a:xfrm>
            <a:off x="-3" y="1"/>
            <a:ext cx="1955800" cy="1955800"/>
            <a:chOff x="-4" y="0"/>
            <a:chExt cx="2590803" cy="259080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1296B0B5-AE3C-4B52-8D70-73E3C94310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50000" b="50000"/>
            <a:stretch/>
          </p:blipFill>
          <p:spPr>
            <a:xfrm rot="10800000">
              <a:off x="-4" y="0"/>
              <a:ext cx="2590803" cy="2590803"/>
            </a:xfrm>
            <a:prstGeom prst="rect">
              <a:avLst/>
            </a:prstGeom>
          </p:spPr>
        </p:pic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CDD826D-ADB8-4BB9-94CF-046CDB35169F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517650" cy="1517650"/>
            </a:xfrm>
            <a:custGeom>
              <a:avLst/>
              <a:gdLst>
                <a:gd name="connsiteX0" fmla="*/ 0 w 1517650"/>
                <a:gd name="connsiteY0" fmla="*/ 0 h 1517650"/>
                <a:gd name="connsiteX1" fmla="*/ 1517650 w 1517650"/>
                <a:gd name="connsiteY1" fmla="*/ 1517650 h 1517650"/>
                <a:gd name="connsiteX2" fmla="*/ 0 w 1517650"/>
                <a:gd name="connsiteY2" fmla="*/ 1517650 h 1517650"/>
                <a:gd name="connsiteX3" fmla="*/ 0 w 1517650"/>
                <a:gd name="connsiteY3" fmla="*/ 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650" h="1517650">
                  <a:moveTo>
                    <a:pt x="0" y="0"/>
                  </a:moveTo>
                  <a:cubicBezTo>
                    <a:pt x="838175" y="0"/>
                    <a:pt x="1517650" y="679475"/>
                    <a:pt x="1517650" y="1517650"/>
                  </a:cubicBez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14B9C7-E1CA-467D-8D96-BC80099D1B72}"/>
              </a:ext>
            </a:extLst>
          </p:cNvPr>
          <p:cNvGrpSpPr/>
          <p:nvPr userDrawn="1"/>
        </p:nvGrpSpPr>
        <p:grpSpPr>
          <a:xfrm rot="5400000" flipH="1" flipV="1">
            <a:off x="458617" y="5602114"/>
            <a:ext cx="797271" cy="1714502"/>
            <a:chOff x="0" y="0"/>
            <a:chExt cx="1555200" cy="3344400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B548262-0FF3-4DD5-B232-E7278A0A2752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AD6D0E-7FAB-4671-9462-13B120B24240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0A2C031F-4160-43FB-BBFB-000BE705E1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76380" y="5127741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9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121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D2CC7731-0A42-4821-9326-A2F244AECB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1520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E06E5FF-9522-4D79-92A5-4B62A3B44A8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44184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F41C08F-4393-4BC5-A15D-63B2A66B6E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6848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9697C917-F130-4EE7-AED0-0D81605706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29512" y="2286000"/>
            <a:ext cx="2160968" cy="21678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734215C-9FE3-45DF-B4B5-7309FA7B14CE}"/>
              </a:ext>
            </a:extLst>
          </p:cNvPr>
          <p:cNvSpPr/>
          <p:nvPr userDrawn="1"/>
        </p:nvSpPr>
        <p:spPr>
          <a:xfrm>
            <a:off x="11090022" y="6334859"/>
            <a:ext cx="1101978" cy="523141"/>
          </a:xfrm>
          <a:custGeom>
            <a:avLst/>
            <a:gdLst>
              <a:gd name="connsiteX0" fmla="*/ 1290219 w 2717800"/>
              <a:gd name="connsiteY0" fmla="*/ 0 h 1290219"/>
              <a:gd name="connsiteX1" fmla="*/ 2717800 w 2717800"/>
              <a:gd name="connsiteY1" fmla="*/ 0 h 1290219"/>
              <a:gd name="connsiteX2" fmla="*/ 2717800 w 2717800"/>
              <a:gd name="connsiteY2" fmla="*/ 1290219 h 1290219"/>
              <a:gd name="connsiteX3" fmla="*/ 0 w 2717800"/>
              <a:gd name="connsiteY3" fmla="*/ 1290219 h 1290219"/>
              <a:gd name="connsiteX4" fmla="*/ 1290219 w 2717800"/>
              <a:gd name="connsiteY4" fmla="*/ 0 h 129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800" h="1290219">
                <a:moveTo>
                  <a:pt x="1290219" y="0"/>
                </a:moveTo>
                <a:lnTo>
                  <a:pt x="2717800" y="0"/>
                </a:lnTo>
                <a:lnTo>
                  <a:pt x="2717800" y="1290219"/>
                </a:lnTo>
                <a:lnTo>
                  <a:pt x="0" y="1290219"/>
                </a:lnTo>
                <a:cubicBezTo>
                  <a:pt x="0" y="577651"/>
                  <a:pt x="577651" y="0"/>
                  <a:pt x="1290219" y="0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FCB361-6748-4F77-96A5-31B4462F1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65702" y="5960611"/>
            <a:ext cx="360729" cy="91090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7A25C8F-4BE7-47BC-8909-9C11C539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2739" y="3247290"/>
            <a:ext cx="142875" cy="3371850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06B9A5B-4BD1-4DE2-AD05-B5ABBF238F68}"/>
              </a:ext>
            </a:extLst>
          </p:cNvPr>
          <p:cNvSpPr/>
          <p:nvPr userDrawn="1"/>
        </p:nvSpPr>
        <p:spPr>
          <a:xfrm>
            <a:off x="0" y="0"/>
            <a:ext cx="386150" cy="1580664"/>
          </a:xfrm>
          <a:custGeom>
            <a:avLst/>
            <a:gdLst>
              <a:gd name="connsiteX0" fmla="*/ 367078 w 386150"/>
              <a:gd name="connsiteY0" fmla="*/ 0 h 1580664"/>
              <a:gd name="connsiteX1" fmla="*/ 386150 w 386150"/>
              <a:gd name="connsiteY1" fmla="*/ 0 h 1580664"/>
              <a:gd name="connsiteX2" fmla="*/ 386150 w 386150"/>
              <a:gd name="connsiteY2" fmla="*/ 1580664 h 1580664"/>
              <a:gd name="connsiteX3" fmla="*/ 0 w 386150"/>
              <a:gd name="connsiteY3" fmla="*/ 1580664 h 1580664"/>
              <a:gd name="connsiteX4" fmla="*/ 0 w 386150"/>
              <a:gd name="connsiteY4" fmla="*/ 1561592 h 1580664"/>
              <a:gd name="connsiteX5" fmla="*/ 367078 w 386150"/>
              <a:gd name="connsiteY5" fmla="*/ 1561592 h 158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150" h="1580664">
                <a:moveTo>
                  <a:pt x="367078" y="0"/>
                </a:moveTo>
                <a:lnTo>
                  <a:pt x="386150" y="0"/>
                </a:lnTo>
                <a:lnTo>
                  <a:pt x="386150" y="1580664"/>
                </a:lnTo>
                <a:lnTo>
                  <a:pt x="0" y="1580664"/>
                </a:lnTo>
                <a:lnTo>
                  <a:pt x="0" y="1561592"/>
                </a:lnTo>
                <a:lnTo>
                  <a:pt x="367078" y="1561592"/>
                </a:ln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1D368C-9785-4B6E-92FC-87BA0CFD369F}"/>
              </a:ext>
            </a:extLst>
          </p:cNvPr>
          <p:cNvSpPr/>
          <p:nvPr userDrawn="1"/>
        </p:nvSpPr>
        <p:spPr>
          <a:xfrm>
            <a:off x="0" y="1"/>
            <a:ext cx="290613" cy="1494001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9F43D754-750A-4865-AD27-D2F4C8903E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525" y="444500"/>
            <a:ext cx="1885950" cy="14287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EB6EEAAB-F3DF-4121-B74C-FA2632427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434" b="29953"/>
          <a:stretch/>
        </p:blipFill>
        <p:spPr>
          <a:xfrm rot="16200000">
            <a:off x="1641945" y="3501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164C8AB-F9F0-4AD7-B54A-25CBF9830638}"/>
              </a:ext>
            </a:extLst>
          </p:cNvPr>
          <p:cNvGrpSpPr/>
          <p:nvPr userDrawn="1"/>
        </p:nvGrpSpPr>
        <p:grpSpPr>
          <a:xfrm>
            <a:off x="11266678" y="5932678"/>
            <a:ext cx="925322" cy="925322"/>
            <a:chOff x="10344150" y="5010150"/>
            <a:chExt cx="1847850" cy="184785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D467989-9259-4CF6-9DEF-5114C15F834F}"/>
                </a:ext>
              </a:extLst>
            </p:cNvPr>
            <p:cNvSpPr/>
            <p:nvPr userDrawn="1"/>
          </p:nvSpPr>
          <p:spPr>
            <a:xfrm flipH="1">
              <a:off x="10674350" y="5340350"/>
              <a:ext cx="1517650" cy="1517650"/>
            </a:xfrm>
            <a:custGeom>
              <a:avLst/>
              <a:gdLst>
                <a:gd name="connsiteX0" fmla="*/ 0 w 1517650"/>
                <a:gd name="connsiteY0" fmla="*/ 0 h 1517650"/>
                <a:gd name="connsiteX1" fmla="*/ 1517650 w 1517650"/>
                <a:gd name="connsiteY1" fmla="*/ 1517650 h 1517650"/>
                <a:gd name="connsiteX2" fmla="*/ 0 w 1517650"/>
                <a:gd name="connsiteY2" fmla="*/ 1517650 h 1517650"/>
                <a:gd name="connsiteX3" fmla="*/ 0 w 1517650"/>
                <a:gd name="connsiteY3" fmla="*/ 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650" h="1517650">
                  <a:moveTo>
                    <a:pt x="0" y="0"/>
                  </a:moveTo>
                  <a:cubicBezTo>
                    <a:pt x="838175" y="0"/>
                    <a:pt x="1517650" y="679475"/>
                    <a:pt x="1517650" y="1517650"/>
                  </a:cubicBez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E2EBC86E-6802-4A19-B954-DD15E1FE55B9}"/>
                </a:ext>
              </a:extLst>
            </p:cNvPr>
            <p:cNvSpPr/>
            <p:nvPr userDrawn="1"/>
          </p:nvSpPr>
          <p:spPr>
            <a:xfrm flipH="1">
              <a:off x="10344150" y="5010150"/>
              <a:ext cx="1847850" cy="1847850"/>
            </a:xfrm>
            <a:custGeom>
              <a:avLst/>
              <a:gdLst>
                <a:gd name="connsiteX0" fmla="*/ 0 w 1847850"/>
                <a:gd name="connsiteY0" fmla="*/ 0 h 1847850"/>
                <a:gd name="connsiteX1" fmla="*/ 1847850 w 1847850"/>
                <a:gd name="connsiteY1" fmla="*/ 1847850 h 1847850"/>
                <a:gd name="connsiteX2" fmla="*/ 1830406 w 1847850"/>
                <a:gd name="connsiteY2" fmla="*/ 1847850 h 1847850"/>
                <a:gd name="connsiteX3" fmla="*/ 0 w 1847850"/>
                <a:gd name="connsiteY3" fmla="*/ 17444 h 18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7850" h="1847850">
                  <a:moveTo>
                    <a:pt x="0" y="0"/>
                  </a:moveTo>
                  <a:cubicBezTo>
                    <a:pt x="1020539" y="0"/>
                    <a:pt x="1847850" y="827311"/>
                    <a:pt x="1847850" y="1847850"/>
                  </a:cubicBezTo>
                  <a:lnTo>
                    <a:pt x="1830406" y="1847850"/>
                  </a:lnTo>
                  <a:cubicBezTo>
                    <a:pt x="1830406" y="836945"/>
                    <a:pt x="1010905" y="17444"/>
                    <a:pt x="0" y="17444"/>
                  </a:cubicBez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C2085120-AF14-4CEE-87D4-928C7BC02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10247313" y="4881701"/>
            <a:ext cx="142875" cy="33718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B9683AD-7265-447F-BBCB-13154601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9120266" y="5898259"/>
            <a:ext cx="65738" cy="9253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DD2C8C-3BC5-4CD3-9F94-6FC62C93AA85}"/>
              </a:ext>
            </a:extLst>
          </p:cNvPr>
          <p:cNvGrpSpPr/>
          <p:nvPr userDrawn="1"/>
        </p:nvGrpSpPr>
        <p:grpSpPr>
          <a:xfrm rot="16200000" flipH="1">
            <a:off x="309142" y="-309139"/>
            <a:ext cx="537419" cy="1155699"/>
            <a:chOff x="0" y="0"/>
            <a:chExt cx="1555200" cy="334440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55088C6-64B8-4629-BEAF-B7A69A848D86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EDED45-B4E6-491E-8A59-E1F02728EBA9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3DFBCB2-7B05-48FE-A0DC-BF0FB7E8B3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30" y="148277"/>
            <a:ext cx="553072" cy="139660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EC18084-CC30-4DC2-8A5F-F6DFEED52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000" b="50000"/>
          <a:stretch/>
        </p:blipFill>
        <p:spPr>
          <a:xfrm rot="5400000">
            <a:off x="-3" y="5384799"/>
            <a:ext cx="1473202" cy="14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6E6133-277E-4B53-A4CD-4784D41EE9C1}"/>
              </a:ext>
            </a:extLst>
          </p:cNvPr>
          <p:cNvGrpSpPr/>
          <p:nvPr userDrawn="1"/>
        </p:nvGrpSpPr>
        <p:grpSpPr>
          <a:xfrm rot="5400000" flipH="1" flipV="1">
            <a:off x="458617" y="5602114"/>
            <a:ext cx="797271" cy="1714502"/>
            <a:chOff x="0" y="0"/>
            <a:chExt cx="1555200" cy="33444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4B4CE3D-DC03-4290-986F-ED2AB029D3BE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71BEF-46CE-4398-A8CB-12B73A9EBDD8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EC30C388-0BCE-4768-9AB9-450D74B9C6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6380" y="5127741"/>
            <a:ext cx="523140" cy="132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A203B048-F304-409B-95C7-B65B48496D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7825" y="355600"/>
            <a:ext cx="1885950" cy="1428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4AC03AB-2AAC-45E3-B02E-E45A5624F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1408245" y="261239"/>
            <a:ext cx="65738" cy="92532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B41A3DB-D0BA-4ED2-9307-694A8CD109F5}"/>
              </a:ext>
            </a:extLst>
          </p:cNvPr>
          <p:cNvGrpSpPr/>
          <p:nvPr userDrawn="1"/>
        </p:nvGrpSpPr>
        <p:grpSpPr>
          <a:xfrm rot="16200000">
            <a:off x="-3" y="5194296"/>
            <a:ext cx="1663703" cy="1663703"/>
            <a:chOff x="-4" y="0"/>
            <a:chExt cx="2590803" cy="2590803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C989117C-BBF8-4A1B-AC1F-8DF723B09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0000" b="50000"/>
            <a:stretch/>
          </p:blipFill>
          <p:spPr>
            <a:xfrm rot="10800000">
              <a:off x="-4" y="0"/>
              <a:ext cx="2590803" cy="2590803"/>
            </a:xfrm>
            <a:prstGeom prst="rect">
              <a:avLst/>
            </a:prstGeom>
          </p:spPr>
        </p:pic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FCBECB4-D065-4B1E-AD87-2F476018B47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517650" cy="1517650"/>
            </a:xfrm>
            <a:custGeom>
              <a:avLst/>
              <a:gdLst>
                <a:gd name="connsiteX0" fmla="*/ 0 w 1517650"/>
                <a:gd name="connsiteY0" fmla="*/ 0 h 1517650"/>
                <a:gd name="connsiteX1" fmla="*/ 1517650 w 1517650"/>
                <a:gd name="connsiteY1" fmla="*/ 1517650 h 1517650"/>
                <a:gd name="connsiteX2" fmla="*/ 0 w 1517650"/>
                <a:gd name="connsiteY2" fmla="*/ 1517650 h 1517650"/>
                <a:gd name="connsiteX3" fmla="*/ 0 w 1517650"/>
                <a:gd name="connsiteY3" fmla="*/ 0 h 15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7650" h="1517650">
                  <a:moveTo>
                    <a:pt x="0" y="0"/>
                  </a:moveTo>
                  <a:cubicBezTo>
                    <a:pt x="838175" y="0"/>
                    <a:pt x="1517650" y="679475"/>
                    <a:pt x="1517650" y="1517650"/>
                  </a:cubicBez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5D3C26D-906E-4133-A1F9-83AC3E01B8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6660" y="3314700"/>
            <a:ext cx="3929840" cy="22280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3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8DEF8C1-FBA3-456A-9A9E-FB68EDE0ADBE}"/>
              </a:ext>
            </a:extLst>
          </p:cNvPr>
          <p:cNvGrpSpPr/>
          <p:nvPr userDrawn="1"/>
        </p:nvGrpSpPr>
        <p:grpSpPr>
          <a:xfrm rot="5400000" flipH="1" flipV="1">
            <a:off x="343114" y="5918411"/>
            <a:ext cx="596477" cy="1282701"/>
            <a:chOff x="0" y="0"/>
            <a:chExt cx="1555200" cy="33444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BD2E920-6C37-465E-9250-428492A5C55E}"/>
                </a:ext>
              </a:extLst>
            </p:cNvPr>
            <p:cNvSpPr/>
            <p:nvPr userDrawn="1"/>
          </p:nvSpPr>
          <p:spPr>
            <a:xfrm>
              <a:off x="0" y="0"/>
              <a:ext cx="1555200" cy="3344400"/>
            </a:xfrm>
            <a:custGeom>
              <a:avLst/>
              <a:gdLst>
                <a:gd name="connsiteX0" fmla="*/ 1517100 w 1555200"/>
                <a:gd name="connsiteY0" fmla="*/ 0 h 3344400"/>
                <a:gd name="connsiteX1" fmla="*/ 1555200 w 1555200"/>
                <a:gd name="connsiteY1" fmla="*/ 0 h 3344400"/>
                <a:gd name="connsiteX2" fmla="*/ 1555200 w 1555200"/>
                <a:gd name="connsiteY2" fmla="*/ 3344400 h 3344400"/>
                <a:gd name="connsiteX3" fmla="*/ 0 w 1555200"/>
                <a:gd name="connsiteY3" fmla="*/ 3344400 h 3344400"/>
                <a:gd name="connsiteX4" fmla="*/ 0 w 1555200"/>
                <a:gd name="connsiteY4" fmla="*/ 3306300 h 3344400"/>
                <a:gd name="connsiteX5" fmla="*/ 1517100 w 1555200"/>
                <a:gd name="connsiteY5" fmla="*/ 3306300 h 33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200" h="3344400">
                  <a:moveTo>
                    <a:pt x="1517100" y="0"/>
                  </a:moveTo>
                  <a:lnTo>
                    <a:pt x="1555200" y="0"/>
                  </a:lnTo>
                  <a:lnTo>
                    <a:pt x="1555200" y="3344400"/>
                  </a:lnTo>
                  <a:lnTo>
                    <a:pt x="0" y="3344400"/>
                  </a:lnTo>
                  <a:lnTo>
                    <a:pt x="0" y="3306300"/>
                  </a:lnTo>
                  <a:lnTo>
                    <a:pt x="1517100" y="3306300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5599AC-0C66-4142-B230-45C2989A6385}"/>
                </a:ext>
              </a:extLst>
            </p:cNvPr>
            <p:cNvSpPr/>
            <p:nvPr userDrawn="1"/>
          </p:nvSpPr>
          <p:spPr>
            <a:xfrm>
              <a:off x="0" y="0"/>
              <a:ext cx="1193800" cy="2984500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6E3BE542-E154-40F1-8AD0-D36C97D4E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62080" y="5242575"/>
            <a:ext cx="523140" cy="13210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93493CE-C69E-4547-8949-0FE947230C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7825" y="355600"/>
            <a:ext cx="1885950" cy="14287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758AF03-EFCD-46BF-B305-B6D1B97F6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7434" b="29953"/>
          <a:stretch/>
        </p:blipFill>
        <p:spPr>
          <a:xfrm rot="16200000">
            <a:off x="11408245" y="2612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E32666BE-F9C1-46B3-AC72-34C9BD9255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93366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래픽 6">
            <a:extLst>
              <a:ext uri="{FF2B5EF4-FFF2-40B4-BE49-F238E27FC236}">
                <a16:creationId xmlns:a16="http://schemas.microsoft.com/office/drawing/2014/main" id="{E01A7960-5DA3-48D1-8C25-D833D2E6E6C0}"/>
              </a:ext>
            </a:extLst>
          </p:cNvPr>
          <p:cNvSpPr/>
          <p:nvPr userDrawn="1"/>
        </p:nvSpPr>
        <p:spPr>
          <a:xfrm>
            <a:off x="300953" y="0"/>
            <a:ext cx="284494" cy="1470961"/>
          </a:xfrm>
          <a:custGeom>
            <a:avLst/>
            <a:gdLst>
              <a:gd name="connsiteX0" fmla="*/ 419100 w 838200"/>
              <a:gd name="connsiteY0" fmla="*/ 4335875 h 4333875"/>
              <a:gd name="connsiteX1" fmla="*/ 7144 w 838200"/>
              <a:gd name="connsiteY1" fmla="*/ 3923919 h 4333875"/>
              <a:gd name="connsiteX2" fmla="*/ 7144 w 838200"/>
              <a:gd name="connsiteY2" fmla="*/ 7144 h 4333875"/>
              <a:gd name="connsiteX3" fmla="*/ 42291 w 838200"/>
              <a:gd name="connsiteY3" fmla="*/ 7144 h 4333875"/>
              <a:gd name="connsiteX4" fmla="*/ 42291 w 838200"/>
              <a:gd name="connsiteY4" fmla="*/ 3923919 h 4333875"/>
              <a:gd name="connsiteX5" fmla="*/ 419100 w 838200"/>
              <a:gd name="connsiteY5" fmla="*/ 4300728 h 4333875"/>
              <a:gd name="connsiteX6" fmla="*/ 795909 w 838200"/>
              <a:gd name="connsiteY6" fmla="*/ 3923919 h 4333875"/>
              <a:gd name="connsiteX7" fmla="*/ 795909 w 838200"/>
              <a:gd name="connsiteY7" fmla="*/ 7144 h 4333875"/>
              <a:gd name="connsiteX8" fmla="*/ 831056 w 838200"/>
              <a:gd name="connsiteY8" fmla="*/ 7144 h 4333875"/>
              <a:gd name="connsiteX9" fmla="*/ 831056 w 838200"/>
              <a:gd name="connsiteY9" fmla="*/ 3923919 h 4333875"/>
              <a:gd name="connsiteX10" fmla="*/ 419100 w 838200"/>
              <a:gd name="connsiteY10" fmla="*/ 4335875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8200" h="4333875">
                <a:moveTo>
                  <a:pt x="419100" y="4335875"/>
                </a:moveTo>
                <a:cubicBezTo>
                  <a:pt x="191929" y="4335875"/>
                  <a:pt x="7144" y="4151090"/>
                  <a:pt x="7144" y="3923919"/>
                </a:cubicBezTo>
                <a:lnTo>
                  <a:pt x="7144" y="7144"/>
                </a:lnTo>
                <a:lnTo>
                  <a:pt x="42291" y="7144"/>
                </a:lnTo>
                <a:lnTo>
                  <a:pt x="42291" y="3923919"/>
                </a:lnTo>
                <a:cubicBezTo>
                  <a:pt x="42291" y="4131755"/>
                  <a:pt x="211360" y="4300728"/>
                  <a:pt x="419100" y="4300728"/>
                </a:cubicBezTo>
                <a:cubicBezTo>
                  <a:pt x="626840" y="4300728"/>
                  <a:pt x="795909" y="4131659"/>
                  <a:pt x="795909" y="3923919"/>
                </a:cubicBezTo>
                <a:lnTo>
                  <a:pt x="795909" y="7144"/>
                </a:lnTo>
                <a:lnTo>
                  <a:pt x="831056" y="7144"/>
                </a:lnTo>
                <a:lnTo>
                  <a:pt x="831056" y="3923919"/>
                </a:lnTo>
                <a:cubicBezTo>
                  <a:pt x="831056" y="4151090"/>
                  <a:pt x="646271" y="4335875"/>
                  <a:pt x="419100" y="4335875"/>
                </a:cubicBezTo>
                <a:close/>
              </a:path>
            </a:pathLst>
          </a:cu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2A0162D1-14CC-495A-9A4E-CDA073DA4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96" y="6045200"/>
            <a:ext cx="1885950" cy="14287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9F3BBCD-D8B9-4C0C-B25D-B1E732060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434" b="29953"/>
          <a:stretch/>
        </p:blipFill>
        <p:spPr>
          <a:xfrm rot="16200000">
            <a:off x="1828816" y="5950839"/>
            <a:ext cx="65738" cy="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95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29C7CA32-D864-4432-93F1-5F78DC85F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" r="-842" b="50000"/>
          <a:stretch/>
        </p:blipFill>
        <p:spPr>
          <a:xfrm rot="10800000">
            <a:off x="1460453" y="-2"/>
            <a:ext cx="5225143" cy="2590803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0B3F783-EDC1-41F1-BEA2-3BF5137858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4" y="4267198"/>
            <a:ext cx="2590803" cy="2590803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C644014-B126-4EF3-800B-8276BC82DF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0249" y="564247"/>
            <a:ext cx="4431801" cy="572950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48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6C3A6853-89EB-43CD-B156-73DBF802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4" y="4267198"/>
            <a:ext cx="2590803" cy="2590803"/>
          </a:xfrm>
          <a:prstGeom prst="rect">
            <a:avLst/>
          </a:prstGeom>
        </p:spPr>
      </p:pic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69F93D6E-E805-45E4-BAC5-B21857B039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574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360EC6F3-BAE9-4CAF-BAD2-6D5FD4C9F2F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27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A6D0FA-0F2D-4334-B50C-9687ABB9A6C5}"/>
              </a:ext>
            </a:extLst>
          </p:cNvPr>
          <p:cNvGrpSpPr/>
          <p:nvPr userDrawn="1"/>
        </p:nvGrpSpPr>
        <p:grpSpPr>
          <a:xfrm rot="16200000" flipV="1">
            <a:off x="11208593" y="5874593"/>
            <a:ext cx="386150" cy="1580664"/>
            <a:chOff x="8505372" y="1698171"/>
            <a:chExt cx="386150" cy="158066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7E6BE0F-CAB2-45C7-B555-AC176D372AFB}"/>
                </a:ext>
              </a:extLst>
            </p:cNvPr>
            <p:cNvSpPr/>
            <p:nvPr userDrawn="1"/>
          </p:nvSpPr>
          <p:spPr>
            <a:xfrm>
              <a:off x="8505372" y="1698171"/>
              <a:ext cx="386150" cy="1580664"/>
            </a:xfrm>
            <a:custGeom>
              <a:avLst/>
              <a:gdLst>
                <a:gd name="connsiteX0" fmla="*/ 367078 w 386150"/>
                <a:gd name="connsiteY0" fmla="*/ 0 h 1580664"/>
                <a:gd name="connsiteX1" fmla="*/ 386150 w 386150"/>
                <a:gd name="connsiteY1" fmla="*/ 0 h 1580664"/>
                <a:gd name="connsiteX2" fmla="*/ 386150 w 386150"/>
                <a:gd name="connsiteY2" fmla="*/ 1580664 h 1580664"/>
                <a:gd name="connsiteX3" fmla="*/ 0 w 386150"/>
                <a:gd name="connsiteY3" fmla="*/ 1580664 h 1580664"/>
                <a:gd name="connsiteX4" fmla="*/ 0 w 386150"/>
                <a:gd name="connsiteY4" fmla="*/ 1561592 h 1580664"/>
                <a:gd name="connsiteX5" fmla="*/ 367078 w 386150"/>
                <a:gd name="connsiteY5" fmla="*/ 1561592 h 158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150" h="1580664">
                  <a:moveTo>
                    <a:pt x="367078" y="0"/>
                  </a:moveTo>
                  <a:lnTo>
                    <a:pt x="386150" y="0"/>
                  </a:lnTo>
                  <a:lnTo>
                    <a:pt x="386150" y="1580664"/>
                  </a:lnTo>
                  <a:lnTo>
                    <a:pt x="0" y="1580664"/>
                  </a:lnTo>
                  <a:lnTo>
                    <a:pt x="0" y="1561592"/>
                  </a:lnTo>
                  <a:lnTo>
                    <a:pt x="367078" y="1561592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4300BD-5F08-42F7-A8CC-989086D95DE4}"/>
                </a:ext>
              </a:extLst>
            </p:cNvPr>
            <p:cNvSpPr/>
            <p:nvPr userDrawn="1"/>
          </p:nvSpPr>
          <p:spPr>
            <a:xfrm>
              <a:off x="8505372" y="1698172"/>
              <a:ext cx="290613" cy="1494001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DB728427-35BF-4954-969B-525B393DD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77002" y="5650512"/>
            <a:ext cx="1885950" cy="1428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3D03CA8-482D-4611-9444-EA581E31B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3319"/>
          <a:stretch/>
        </p:blipFill>
        <p:spPr>
          <a:xfrm rot="5400000">
            <a:off x="11278639" y="273947"/>
            <a:ext cx="523140" cy="6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DE1ED265-89A4-4DF7-9335-84124C9AE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4" y="4267198"/>
            <a:ext cx="2590803" cy="2590803"/>
          </a:xfrm>
          <a:prstGeom prst="rect">
            <a:avLst/>
          </a:prstGeom>
        </p:spPr>
      </p:pic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EDD3D489-B1A0-4105-BD66-43CD478406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0562" y="1571625"/>
            <a:ext cx="3668682" cy="4543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6EF013-10EE-4A63-BF15-2AE6A7ADD5B7}"/>
              </a:ext>
            </a:extLst>
          </p:cNvPr>
          <p:cNvGrpSpPr/>
          <p:nvPr userDrawn="1"/>
        </p:nvGrpSpPr>
        <p:grpSpPr>
          <a:xfrm rot="16200000" flipV="1">
            <a:off x="11208593" y="5874593"/>
            <a:ext cx="386150" cy="1580664"/>
            <a:chOff x="8505372" y="1698171"/>
            <a:chExt cx="386150" cy="1580664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20CBC62-F326-48DF-B6F9-8E87ADDBFE52}"/>
                </a:ext>
              </a:extLst>
            </p:cNvPr>
            <p:cNvSpPr/>
            <p:nvPr userDrawn="1"/>
          </p:nvSpPr>
          <p:spPr>
            <a:xfrm>
              <a:off x="8505372" y="1698171"/>
              <a:ext cx="386150" cy="1580664"/>
            </a:xfrm>
            <a:custGeom>
              <a:avLst/>
              <a:gdLst>
                <a:gd name="connsiteX0" fmla="*/ 367078 w 386150"/>
                <a:gd name="connsiteY0" fmla="*/ 0 h 1580664"/>
                <a:gd name="connsiteX1" fmla="*/ 386150 w 386150"/>
                <a:gd name="connsiteY1" fmla="*/ 0 h 1580664"/>
                <a:gd name="connsiteX2" fmla="*/ 386150 w 386150"/>
                <a:gd name="connsiteY2" fmla="*/ 1580664 h 1580664"/>
                <a:gd name="connsiteX3" fmla="*/ 0 w 386150"/>
                <a:gd name="connsiteY3" fmla="*/ 1580664 h 1580664"/>
                <a:gd name="connsiteX4" fmla="*/ 0 w 386150"/>
                <a:gd name="connsiteY4" fmla="*/ 1561592 h 1580664"/>
                <a:gd name="connsiteX5" fmla="*/ 367078 w 386150"/>
                <a:gd name="connsiteY5" fmla="*/ 1561592 h 158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150" h="1580664">
                  <a:moveTo>
                    <a:pt x="367078" y="0"/>
                  </a:moveTo>
                  <a:lnTo>
                    <a:pt x="386150" y="0"/>
                  </a:lnTo>
                  <a:lnTo>
                    <a:pt x="386150" y="1580664"/>
                  </a:lnTo>
                  <a:lnTo>
                    <a:pt x="0" y="1580664"/>
                  </a:lnTo>
                  <a:lnTo>
                    <a:pt x="0" y="1561592"/>
                  </a:lnTo>
                  <a:lnTo>
                    <a:pt x="367078" y="1561592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1337F9-17AA-4A15-8FDE-B061E2C500DD}"/>
                </a:ext>
              </a:extLst>
            </p:cNvPr>
            <p:cNvSpPr/>
            <p:nvPr userDrawn="1"/>
          </p:nvSpPr>
          <p:spPr>
            <a:xfrm>
              <a:off x="8505372" y="1698172"/>
              <a:ext cx="290613" cy="1494001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14951591-707A-49AE-A7EB-C87516373B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77002" y="5650512"/>
            <a:ext cx="1885950" cy="1428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B863069-A3C4-45E7-B5AC-2AFB1DFEA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3319"/>
          <a:stretch/>
        </p:blipFill>
        <p:spPr>
          <a:xfrm rot="5400000">
            <a:off x="11278639" y="273947"/>
            <a:ext cx="523140" cy="6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07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3CDAA9A1-55AB-45EE-9FD6-63F1F928C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000" b="50000"/>
          <a:stretch/>
        </p:blipFill>
        <p:spPr>
          <a:xfrm rot="5400000">
            <a:off x="-4" y="4267198"/>
            <a:ext cx="2590803" cy="2590803"/>
          </a:xfrm>
          <a:prstGeom prst="rect">
            <a:avLst/>
          </a:prstGeom>
        </p:spPr>
      </p:pic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FADCDAB8-3728-4492-8028-8BADACBE88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419226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C838A1-6750-4FB7-B7E0-FECE4623446D}"/>
              </a:ext>
            </a:extLst>
          </p:cNvPr>
          <p:cNvGrpSpPr/>
          <p:nvPr userDrawn="1"/>
        </p:nvGrpSpPr>
        <p:grpSpPr>
          <a:xfrm rot="16200000" flipV="1">
            <a:off x="11208593" y="5874593"/>
            <a:ext cx="386150" cy="1580664"/>
            <a:chOff x="8505372" y="1698171"/>
            <a:chExt cx="386150" cy="1580664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2E4F127B-3B21-43A2-9260-5B05BBA9FAEF}"/>
                </a:ext>
              </a:extLst>
            </p:cNvPr>
            <p:cNvSpPr/>
            <p:nvPr userDrawn="1"/>
          </p:nvSpPr>
          <p:spPr>
            <a:xfrm>
              <a:off x="8505372" y="1698171"/>
              <a:ext cx="386150" cy="1580664"/>
            </a:xfrm>
            <a:custGeom>
              <a:avLst/>
              <a:gdLst>
                <a:gd name="connsiteX0" fmla="*/ 367078 w 386150"/>
                <a:gd name="connsiteY0" fmla="*/ 0 h 1580664"/>
                <a:gd name="connsiteX1" fmla="*/ 386150 w 386150"/>
                <a:gd name="connsiteY1" fmla="*/ 0 h 1580664"/>
                <a:gd name="connsiteX2" fmla="*/ 386150 w 386150"/>
                <a:gd name="connsiteY2" fmla="*/ 1580664 h 1580664"/>
                <a:gd name="connsiteX3" fmla="*/ 0 w 386150"/>
                <a:gd name="connsiteY3" fmla="*/ 1580664 h 1580664"/>
                <a:gd name="connsiteX4" fmla="*/ 0 w 386150"/>
                <a:gd name="connsiteY4" fmla="*/ 1561592 h 1580664"/>
                <a:gd name="connsiteX5" fmla="*/ 367078 w 386150"/>
                <a:gd name="connsiteY5" fmla="*/ 1561592 h 158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150" h="1580664">
                  <a:moveTo>
                    <a:pt x="367078" y="0"/>
                  </a:moveTo>
                  <a:lnTo>
                    <a:pt x="386150" y="0"/>
                  </a:lnTo>
                  <a:lnTo>
                    <a:pt x="386150" y="1580664"/>
                  </a:lnTo>
                  <a:lnTo>
                    <a:pt x="0" y="1580664"/>
                  </a:lnTo>
                  <a:lnTo>
                    <a:pt x="0" y="1561592"/>
                  </a:lnTo>
                  <a:lnTo>
                    <a:pt x="367078" y="1561592"/>
                  </a:lnTo>
                  <a:close/>
                </a:path>
              </a:pathLst>
            </a:cu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FC58B6-4703-4F45-B1A2-1C07C33BBCD8}"/>
                </a:ext>
              </a:extLst>
            </p:cNvPr>
            <p:cNvSpPr/>
            <p:nvPr userDrawn="1"/>
          </p:nvSpPr>
          <p:spPr>
            <a:xfrm>
              <a:off x="8505372" y="1698172"/>
              <a:ext cx="290613" cy="1494001"/>
            </a:xfrm>
            <a:prstGeom prst="rect">
              <a:avLst/>
            </a:prstGeom>
            <a:gradFill>
              <a:gsLst>
                <a:gs pos="0">
                  <a:srgbClr val="DFA87B"/>
                </a:gs>
                <a:gs pos="100000">
                  <a:srgbClr val="A76E4D"/>
                </a:gs>
              </a:gsLst>
              <a:lin ang="270000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ED323C14-05EC-473D-99EF-5E646C56A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77002" y="5650512"/>
            <a:ext cx="1885950" cy="1428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BD07C039-019B-4DED-817B-7A0561F29D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3319"/>
          <a:stretch/>
        </p:blipFill>
        <p:spPr>
          <a:xfrm rot="5400000">
            <a:off x="11278639" y="273947"/>
            <a:ext cx="523140" cy="6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39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6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8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3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8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7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9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7F68772-3DB6-483C-AD6E-4907B26D2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10" y="625733"/>
            <a:ext cx="9444316" cy="4414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3D542-C15A-4E1D-A22A-26FAA23A00CC}"/>
              </a:ext>
            </a:extLst>
          </p:cNvPr>
          <p:cNvSpPr txBox="1"/>
          <p:nvPr/>
        </p:nvSpPr>
        <p:spPr>
          <a:xfrm>
            <a:off x="1967694" y="1862758"/>
            <a:ext cx="824764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NETWORK COVERT CHANNEL DETECTION USING MACHINE LEARNING</a:t>
            </a:r>
            <a:endParaRPr lang="ko-KR" altLang="en-US" sz="320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266F1-C8A7-44FB-9850-52241E2813C6}"/>
              </a:ext>
            </a:extLst>
          </p:cNvPr>
          <p:cNvSpPr txBox="1"/>
          <p:nvPr/>
        </p:nvSpPr>
        <p:spPr>
          <a:xfrm>
            <a:off x="8605164" y="5457851"/>
            <a:ext cx="498587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ea typeface="+mn-lt"/>
                <a:cs typeface="+mn-lt"/>
              </a:rPr>
              <a:t>   </a:t>
            </a:r>
            <a:endParaRPr lang="en-US" sz="1600">
              <a:solidFill>
                <a:schemeClr val="bg1"/>
              </a:solidFill>
              <a:cs typeface="Calibri Light"/>
            </a:endParaRPr>
          </a:p>
          <a:p>
            <a:r>
              <a:rPr lang="en-CA" altLang="ko-KR" sz="1600" b="1" dirty="0">
                <a:solidFill>
                  <a:schemeClr val="bg1"/>
                </a:solidFill>
                <a:ea typeface="Arial Unicode MS"/>
                <a:cs typeface="Arial"/>
              </a:rPr>
              <a:t>Presented</a:t>
            </a:r>
            <a:r>
              <a:rPr lang="en-CA" altLang="ko-KR" sz="1600" b="1" dirty="0">
                <a:solidFill>
                  <a:schemeClr val="bg1"/>
                </a:solidFill>
                <a:ea typeface="맑은 고딕"/>
                <a:cs typeface="Arial"/>
              </a:rPr>
              <a:t> by: </a:t>
            </a:r>
            <a:r>
              <a:rPr lang="en-CA" altLang="ko-KR" sz="1600" dirty="0">
                <a:solidFill>
                  <a:schemeClr val="bg1"/>
                </a:solidFill>
                <a:ea typeface="맑은 고딕"/>
                <a:cs typeface="Arial"/>
              </a:rPr>
              <a:t>Ambreen Zafar</a:t>
            </a:r>
            <a:endParaRPr lang="en-CA" altLang="ko-KR" sz="1600">
              <a:solidFill>
                <a:schemeClr val="bg1"/>
              </a:solidFill>
              <a:ea typeface="맑은 고딕"/>
              <a:cs typeface="Arial" panose="020B0604020202020204" pitchFamily="34" charset="0"/>
            </a:endParaRPr>
          </a:p>
          <a:p>
            <a:r>
              <a:rPr lang="en-CA" altLang="ko-KR" sz="1600" dirty="0">
                <a:solidFill>
                  <a:schemeClr val="bg1"/>
                </a:solidFill>
                <a:ea typeface="맑은 고딕"/>
                <a:cs typeface="Arial"/>
              </a:rPr>
              <a:t>                           Chetan Rajpal          </a:t>
            </a:r>
            <a:endParaRPr lang="en-CA" altLang="ko-KR" sz="1600">
              <a:solidFill>
                <a:schemeClr val="bg1"/>
              </a:solidFill>
              <a:ea typeface="맑은 고딕"/>
              <a:cs typeface="Arial" panose="020B0604020202020204" pitchFamily="34" charset="0"/>
            </a:endParaRPr>
          </a:p>
          <a:p>
            <a:pPr algn="ctr"/>
            <a:r>
              <a:rPr lang="en-CA" altLang="ko-KR" sz="1600" dirty="0">
                <a:solidFill>
                  <a:schemeClr val="bg1"/>
                </a:solidFill>
                <a:ea typeface="맑은 고딕"/>
                <a:cs typeface="Arial"/>
              </a:rPr>
              <a:t>           Terence Yu                               </a:t>
            </a:r>
          </a:p>
          <a:p>
            <a:pPr algn="ctr"/>
            <a:r>
              <a:rPr lang="en-CA" altLang="ko-KR" sz="1600" dirty="0">
                <a:solidFill>
                  <a:schemeClr val="bg1"/>
                </a:solidFill>
                <a:ea typeface="맑은 고딕"/>
                <a:cs typeface="Arial"/>
              </a:rPr>
              <a:t>                Amad Mohamed   </a:t>
            </a:r>
            <a:r>
              <a:rPr lang="en-CA" altLang="ko-KR" sz="1600" b="1" dirty="0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en-CA" altLang="ko-KR" sz="1600" b="1" dirty="0">
                <a:solidFill>
                  <a:srgbClr val="FF0000"/>
                </a:solidFill>
                <a:ea typeface="맑은 고딕"/>
                <a:cs typeface="Arial"/>
              </a:rPr>
              <a:t>                     </a:t>
            </a:r>
            <a:endParaRPr lang="ko-KR" altLang="en-US" sz="1600" b="1" dirty="0">
              <a:solidFill>
                <a:srgbClr val="FF0000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C6F86-1CE6-4B78-9DAF-A189A00A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0" y="798847"/>
            <a:ext cx="9935607" cy="5717047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BD6345AE-D69F-473E-B7D4-DDFD96FE013B}"/>
              </a:ext>
            </a:extLst>
          </p:cNvPr>
          <p:cNvSpPr txBox="1"/>
          <p:nvPr/>
        </p:nvSpPr>
        <p:spPr>
          <a:xfrm>
            <a:off x="4039670" y="228628"/>
            <a:ext cx="402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Covert Channels </a:t>
            </a:r>
            <a:r>
              <a:rPr lang="en-US">
                <a:solidFill>
                  <a:schemeClr val="bg1"/>
                </a:solidFill>
              </a:rPr>
              <a:t>in </a:t>
            </a:r>
            <a:r>
              <a:rPr lang="en-US" dirty="0">
                <a:solidFill>
                  <a:schemeClr val="bg1"/>
                </a:solidFill>
              </a:rPr>
              <a:t>ICMP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Packets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2DFD22-116C-46CB-951B-4A3BFFBCB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9" y="630571"/>
            <a:ext cx="10101905" cy="5745756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E7E79F1D-7E27-4E3F-BBDB-5AE24130348A}"/>
              </a:ext>
            </a:extLst>
          </p:cNvPr>
          <p:cNvSpPr txBox="1"/>
          <p:nvPr/>
        </p:nvSpPr>
        <p:spPr>
          <a:xfrm>
            <a:off x="4444766" y="134239"/>
            <a:ext cx="27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Covert HTTP Channel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2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0919A-FD35-4EA4-8BB0-52EDAAFF53DF}"/>
              </a:ext>
            </a:extLst>
          </p:cNvPr>
          <p:cNvSpPr txBox="1"/>
          <p:nvPr/>
        </p:nvSpPr>
        <p:spPr>
          <a:xfrm>
            <a:off x="2757830" y="673907"/>
            <a:ext cx="76688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3200" dirty="0">
              <a:solidFill>
                <a:srgbClr val="FFFFFF"/>
              </a:solidFill>
              <a:latin typeface="Elephan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417E-D77F-4F77-94D0-E06228C7554D}"/>
              </a:ext>
            </a:extLst>
          </p:cNvPr>
          <p:cNvSpPr txBox="1"/>
          <p:nvPr/>
        </p:nvSpPr>
        <p:spPr>
          <a:xfrm>
            <a:off x="2171822" y="513729"/>
            <a:ext cx="76688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Elephant"/>
              </a:rPr>
              <a:t>METHODOLOGY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37CFD29-17C6-44D6-9F30-F1C715F9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4" y="1133058"/>
            <a:ext cx="9862388" cy="50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12086-4B11-4BF4-B794-6CDB8194DFE1}"/>
              </a:ext>
            </a:extLst>
          </p:cNvPr>
          <p:cNvSpPr txBox="1"/>
          <p:nvPr/>
        </p:nvSpPr>
        <p:spPr>
          <a:xfrm>
            <a:off x="782623" y="875498"/>
            <a:ext cx="748248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FEATURE ENGINEERING</a:t>
            </a:r>
            <a:endParaRPr lang="ko-KR" altLang="en-US" sz="3600" b="0" dirty="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B4A5E45-0AC1-43FC-AB35-EDB290065268}"/>
              </a:ext>
            </a:extLst>
          </p:cNvPr>
          <p:cNvSpPr txBox="1">
            <a:spLocks/>
          </p:cNvSpPr>
          <p:nvPr/>
        </p:nvSpPr>
        <p:spPr>
          <a:xfrm>
            <a:off x="2414726" y="1521829"/>
            <a:ext cx="8994651" cy="4683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CA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>
              <a:buClr>
                <a:schemeClr val="bg1"/>
              </a:buClr>
            </a:pP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We then created a data processor so that we can differentiate between protocol specific header elements.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The data processor worked with numerous OSI layers</a:t>
            </a:r>
          </a:p>
          <a:p>
            <a:pPr algn="just">
              <a:buClr>
                <a:srgbClr val="FFFFFF"/>
              </a:buClr>
            </a:pP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The requisite features are extracted from the packet data stream after the protocol has been determined.</a:t>
            </a:r>
            <a:endParaRPr lang="en-CA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All the extracted features are then transferred to the program which then detects IP and TCP headers which are necessary for the covert channel detection.</a:t>
            </a:r>
          </a:p>
          <a:p>
            <a:pPr algn="just">
              <a:buClr>
                <a:schemeClr val="bg1"/>
              </a:buClr>
            </a:pPr>
            <a:r>
              <a:rPr lang="en-CA" dirty="0">
                <a:solidFill>
                  <a:schemeClr val="bg1"/>
                </a:solidFill>
                <a:ea typeface="+mn-lt"/>
                <a:cs typeface="+mn-lt"/>
              </a:rPr>
              <a:t>The final dataset, which includes both regular and covert network traffic, can be used in machine learning experiments.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078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23E77-D316-4F7B-9B57-E264AA029493}"/>
              </a:ext>
            </a:extLst>
          </p:cNvPr>
          <p:cNvSpPr txBox="1"/>
          <p:nvPr/>
        </p:nvSpPr>
        <p:spPr>
          <a:xfrm>
            <a:off x="1020266" y="876320"/>
            <a:ext cx="8964154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SUPERVISED CLASSIFICATION</a:t>
            </a:r>
            <a:endParaRPr lang="ko-KR" altLang="en-US" sz="3600" b="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8224F5B2-F169-4994-A43D-D30471749EC8}"/>
              </a:ext>
            </a:extLst>
          </p:cNvPr>
          <p:cNvSpPr txBox="1">
            <a:spLocks/>
          </p:cNvSpPr>
          <p:nvPr/>
        </p:nvSpPr>
        <p:spPr>
          <a:xfrm>
            <a:off x="1001368" y="2047584"/>
            <a:ext cx="8994651" cy="46836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/>
              <a:buChar char="§"/>
            </a:pPr>
            <a:r>
              <a:rPr lang="en-CA" dirty="0">
                <a:solidFill>
                  <a:srgbClr val="FFFFFF"/>
                </a:solidFill>
                <a:ea typeface="+mn-lt"/>
                <a:cs typeface="+mn-lt"/>
              </a:rPr>
              <a:t>The compiled and labelled network </a:t>
            </a:r>
            <a:r>
              <a:rPr lang="en-CA">
                <a:solidFill>
                  <a:srgbClr val="FFFFFF"/>
                </a:solidFill>
                <a:ea typeface="+mn-lt"/>
                <a:cs typeface="+mn-lt"/>
              </a:rPr>
              <a:t>dataset which we </a:t>
            </a:r>
            <a:r>
              <a:rPr lang="en-CA" dirty="0">
                <a:solidFill>
                  <a:srgbClr val="FFFFFF"/>
                </a:solidFill>
                <a:ea typeface="+mn-lt"/>
                <a:cs typeface="+mn-lt"/>
              </a:rPr>
              <a:t>created is then fed to a supervised classification ML model. </a:t>
            </a:r>
          </a:p>
          <a:p>
            <a:pPr marL="285750" indent="-285750" algn="just">
              <a:buClr>
                <a:schemeClr val="bg1"/>
              </a:buClr>
              <a:buFont typeface="Wingdings"/>
              <a:buChar char="§"/>
            </a:pPr>
            <a:r>
              <a:rPr lang="en-CA">
                <a:solidFill>
                  <a:srgbClr val="FFFFFF"/>
                </a:solidFill>
                <a:ea typeface="+mn-lt"/>
                <a:cs typeface="+mn-lt"/>
              </a:rPr>
              <a:t>It then </a:t>
            </a:r>
            <a:r>
              <a:rPr lang="en-CA" dirty="0">
                <a:solidFill>
                  <a:srgbClr val="FFFFFF"/>
                </a:solidFill>
                <a:ea typeface="+mn-lt"/>
                <a:cs typeface="+mn-lt"/>
              </a:rPr>
              <a:t>analyses and classifies the data to identify traffic comprising network covert channels.</a:t>
            </a:r>
          </a:p>
          <a:p>
            <a:pPr marL="285750" indent="-285750" algn="just">
              <a:buClr>
                <a:schemeClr val="bg1"/>
              </a:buClr>
              <a:buFont typeface="Wingdings"/>
              <a:buChar char="§"/>
            </a:pPr>
            <a:r>
              <a:rPr lang="en-CA" dirty="0">
                <a:solidFill>
                  <a:srgbClr val="FFFFFF"/>
                </a:solidFill>
                <a:ea typeface="+mn-lt"/>
                <a:cs typeface="+mn-lt"/>
              </a:rPr>
              <a:t>We tried algorithms like K-Nearest Neighbors (K-NN), Gaussian Naive Bayes, Logistic Regression, Decision Tree, Support Vector Machine (SVM), </a:t>
            </a:r>
            <a:r>
              <a:rPr lang="en-CA">
                <a:solidFill>
                  <a:srgbClr val="FFFFFF"/>
                </a:solidFill>
                <a:ea typeface="+mn-lt"/>
                <a:cs typeface="+mn-lt"/>
              </a:rPr>
              <a:t>Multilayer Perceptron (MLP) </a:t>
            </a:r>
            <a:r>
              <a:rPr lang="en-CA" dirty="0">
                <a:solidFill>
                  <a:srgbClr val="FFFFFF"/>
                </a:solidFill>
                <a:ea typeface="+mn-lt"/>
                <a:cs typeface="+mn-lt"/>
              </a:rPr>
              <a:t>among other supervised classification techniques. </a:t>
            </a:r>
          </a:p>
        </p:txBody>
      </p:sp>
    </p:spTree>
    <p:extLst>
      <p:ext uri="{BB962C8B-B14F-4D97-AF65-F5344CB8AC3E}">
        <p14:creationId xmlns:p14="http://schemas.microsoft.com/office/powerpoint/2010/main" val="92703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D26BAE8-FC25-4C5F-9F7A-36CB76CB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9" y="1277653"/>
            <a:ext cx="5221624" cy="3359299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94AC9C5-5913-4539-AFD1-1548C8E0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58" y="1280089"/>
            <a:ext cx="5475624" cy="336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C5F23-FC72-4F38-A480-9D4563E8123F}"/>
              </a:ext>
            </a:extLst>
          </p:cNvPr>
          <p:cNvSpPr txBox="1"/>
          <p:nvPr/>
        </p:nvSpPr>
        <p:spPr>
          <a:xfrm>
            <a:off x="1080249" y="5275823"/>
            <a:ext cx="100168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Elephant"/>
                <a:ea typeface="맑은 고딕"/>
              </a:rPr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380369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CEB78B6-EDE0-4C2E-8306-153A7A88E5C0}"/>
              </a:ext>
            </a:extLst>
          </p:cNvPr>
          <p:cNvSpPr txBox="1"/>
          <p:nvPr/>
        </p:nvSpPr>
        <p:spPr>
          <a:xfrm>
            <a:off x="2511238" y="5077385"/>
            <a:ext cx="71695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Elephant"/>
                <a:ea typeface="맑은 고딕"/>
              </a:rPr>
              <a:t>Tools Selection</a:t>
            </a:r>
          </a:p>
        </p:txBody>
      </p:sp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0843174-C3BA-487E-A374-04589D0E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66" y="1325231"/>
            <a:ext cx="4137804" cy="2252219"/>
          </a:xfrm>
          <a:prstGeom prst="rect">
            <a:avLst/>
          </a:pr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A294E4F7-7918-4FF6-BAF6-C8000BBE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003" y="950648"/>
            <a:ext cx="2743200" cy="300138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52E4A5-37F4-4953-9CA5-AB14CB327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" y="749061"/>
            <a:ext cx="3994029" cy="40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CD068D6-67EE-431F-9A39-978CC882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2" y="1718024"/>
            <a:ext cx="7773924" cy="404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15FC70-0F74-4BC9-8BDD-F4FC3678EF75}"/>
              </a:ext>
            </a:extLst>
          </p:cNvPr>
          <p:cNvSpPr txBox="1"/>
          <p:nvPr/>
        </p:nvSpPr>
        <p:spPr>
          <a:xfrm>
            <a:off x="3511817" y="448216"/>
            <a:ext cx="51639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Elephant"/>
                <a:ea typeface="+mn-lt"/>
                <a:cs typeface="+mn-lt"/>
              </a:rPr>
              <a:t>Model Creation</a:t>
            </a:r>
            <a:endParaRPr lang="en-US" sz="4800" dirty="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4800" dirty="0">
              <a:solidFill>
                <a:srgbClr val="FFFFFF"/>
              </a:solidFill>
              <a:latin typeface="Elephan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44A44-560D-4A3E-8DAE-CAD78E84914D}"/>
              </a:ext>
            </a:extLst>
          </p:cNvPr>
          <p:cNvSpPr txBox="1"/>
          <p:nvPr/>
        </p:nvSpPr>
        <p:spPr>
          <a:xfrm>
            <a:off x="8120133" y="1722842"/>
            <a:ext cx="3928019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800" kern="1200" dirty="0">
                <a:solidFill>
                  <a:srgbClr val="FFFFFF"/>
                </a:solidFill>
                <a:latin typeface="Calibri Light"/>
                <a:cs typeface="Calibri Light"/>
              </a:rPr>
              <a:t>Input</a:t>
            </a:r>
          </a:p>
          <a:p>
            <a:pPr marL="285750" indent="-285750">
              <a:buFont typeface="Wingdings"/>
              <a:buChar char="§"/>
            </a:pP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Files for covert 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packets</a:t>
            </a:r>
          </a:p>
          <a:p>
            <a:pPr marL="285750" indent="-285750">
              <a:buFont typeface="Wingdings"/>
              <a:buChar char="§"/>
            </a:pP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Files</a:t>
            </a: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 for non-covert 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packets</a:t>
            </a:r>
            <a:endParaRPr lang="en-US" sz="2000">
              <a:solidFill>
                <a:srgbClr val="000000"/>
              </a:solidFill>
              <a:latin typeface="Rockwell" panose="02060603020205020403"/>
              <a:cs typeface="Calibri Light"/>
            </a:endParaRPr>
          </a:p>
          <a:p>
            <a:pPr marL="285750" indent="-285750" algn="l">
              <a:buFont typeface="Wingdings"/>
              <a:buChar char="§"/>
            </a:pP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Number</a:t>
            </a: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 of packets to read</a:t>
            </a:r>
            <a:endParaRPr lang="en-US" sz="2000" kern="1200">
              <a:solidFill>
                <a:srgbClr val="000000"/>
              </a:solidFill>
              <a:latin typeface="Rockwell" panose="02060603020205020403"/>
              <a:cs typeface="Calibri Light"/>
            </a:endParaRPr>
          </a:p>
          <a:p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       - </a:t>
            </a: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Covert</a:t>
            </a:r>
          </a:p>
          <a:p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       - </a:t>
            </a: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Non-covert</a:t>
            </a:r>
          </a:p>
          <a:p>
            <a:pPr marL="285750" indent="-285750" algn="l" rtl="0">
              <a:buFont typeface="Wingdings"/>
              <a:buChar char="§"/>
            </a:pPr>
            <a:r>
              <a:rPr lang="en-US" sz="2000" kern="1200" dirty="0">
                <a:solidFill>
                  <a:srgbClr val="FFFFFF"/>
                </a:solidFill>
                <a:latin typeface="Calibri Light"/>
                <a:cs typeface="Calibri Light"/>
              </a:rPr>
              <a:t>ML algorithm to use</a:t>
            </a:r>
            <a:endParaRPr lang="en-US" sz="200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CE90F-B584-4577-83E5-768CBA499969}"/>
              </a:ext>
            </a:extLst>
          </p:cNvPr>
          <p:cNvSpPr txBox="1"/>
          <p:nvPr/>
        </p:nvSpPr>
        <p:spPr>
          <a:xfrm>
            <a:off x="8134773" y="4318498"/>
            <a:ext cx="390776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Calibri Light"/>
                <a:cs typeface="Calibri Light"/>
              </a:rPr>
              <a:t>Output</a:t>
            </a:r>
          </a:p>
          <a:p>
            <a:pPr marL="285750" indent="-285750">
              <a:buFont typeface="Wingdings"/>
              <a:buChar char="§"/>
            </a:pP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Covert channel detector model</a:t>
            </a:r>
          </a:p>
          <a:p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       - ML model</a:t>
            </a:r>
            <a:endParaRPr lang="en-US" sz="2000"/>
          </a:p>
          <a:p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       - Dataset scaler</a:t>
            </a:r>
          </a:p>
        </p:txBody>
      </p:sp>
    </p:spTree>
    <p:extLst>
      <p:ext uri="{BB962C8B-B14F-4D97-AF65-F5344CB8AC3E}">
        <p14:creationId xmlns:p14="http://schemas.microsoft.com/office/powerpoint/2010/main" val="306237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D18E133-C303-427F-836F-328D717E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4" y="1915170"/>
            <a:ext cx="7585589" cy="3292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596505-2586-488A-A3B3-322DE54D307B}"/>
              </a:ext>
            </a:extLst>
          </p:cNvPr>
          <p:cNvSpPr txBox="1"/>
          <p:nvPr/>
        </p:nvSpPr>
        <p:spPr>
          <a:xfrm>
            <a:off x="3319787" y="539715"/>
            <a:ext cx="55638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Elephant"/>
                <a:ea typeface="맑은 고딕"/>
              </a:rPr>
              <a:t>Live Detector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92154-9493-4631-92F1-93C3C1628B39}"/>
              </a:ext>
            </a:extLst>
          </p:cNvPr>
          <p:cNvSpPr txBox="1"/>
          <p:nvPr/>
        </p:nvSpPr>
        <p:spPr>
          <a:xfrm>
            <a:off x="8038739" y="2201689"/>
            <a:ext cx="404828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cs typeface="Calibri Light"/>
              </a:rPr>
              <a:t>Input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solidFill>
                  <a:srgbClr val="FFFFFF"/>
                </a:solidFill>
                <a:cs typeface="Calibri Light"/>
              </a:rPr>
              <a:t>Covert channel detector </a:t>
            </a:r>
            <a:r>
              <a:rPr lang="en-US" dirty="0">
                <a:solidFill>
                  <a:srgbClr val="FFFFFF"/>
                </a:solidFill>
                <a:cs typeface="Calibri Light"/>
              </a:rPr>
              <a:t>model</a:t>
            </a:r>
          </a:p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cs typeface="Calibri Light"/>
              </a:rPr>
              <a:t>Interface</a:t>
            </a:r>
            <a:r>
              <a:rPr lang="en-US">
                <a:solidFill>
                  <a:srgbClr val="FFFFFF"/>
                </a:solidFill>
                <a:cs typeface="Calibri Light"/>
              </a:rPr>
              <a:t> to monitor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BDE77-2E9D-4AE6-962F-54F62FB78C0F}"/>
              </a:ext>
            </a:extLst>
          </p:cNvPr>
          <p:cNvSpPr txBox="1"/>
          <p:nvPr/>
        </p:nvSpPr>
        <p:spPr>
          <a:xfrm>
            <a:off x="8038739" y="3937696"/>
            <a:ext cx="39135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cs typeface="Calibri Light"/>
              </a:rPr>
              <a:t>Output</a:t>
            </a:r>
          </a:p>
          <a:p>
            <a:pPr marL="285750" indent="-285750">
              <a:buFont typeface="Wingdings"/>
              <a:buChar char="§"/>
            </a:pPr>
            <a:r>
              <a:rPr lang="en-US">
                <a:solidFill>
                  <a:srgbClr val="FFFFFF"/>
                </a:solidFill>
                <a:cs typeface="Calibri Light"/>
              </a:rPr>
              <a:t>Alert messages when ML detect covert packets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643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E48EF-B929-4E7E-9F11-273485B31C44}"/>
              </a:ext>
            </a:extLst>
          </p:cNvPr>
          <p:cNvSpPr txBox="1"/>
          <p:nvPr/>
        </p:nvSpPr>
        <p:spPr>
          <a:xfrm>
            <a:off x="840528" y="309677"/>
            <a:ext cx="104223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Elephant"/>
                <a:ea typeface="맑은 고딕"/>
              </a:rPr>
              <a:t>Live Detector Sample Output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DF15875-0C2A-4E52-A012-3257B976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77" y="1488980"/>
            <a:ext cx="9449641" cy="50537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4684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B160D-C714-4653-998B-E172479336C2}"/>
              </a:ext>
            </a:extLst>
          </p:cNvPr>
          <p:cNvSpPr/>
          <p:nvPr/>
        </p:nvSpPr>
        <p:spPr>
          <a:xfrm>
            <a:off x="5353832" y="1150478"/>
            <a:ext cx="4811740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</a:rPr>
              <a:t>01. Introduction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A38CF-A3D7-4F4D-9D6F-2E55F834212E}"/>
              </a:ext>
            </a:extLst>
          </p:cNvPr>
          <p:cNvSpPr/>
          <p:nvPr/>
        </p:nvSpPr>
        <p:spPr>
          <a:xfrm>
            <a:off x="5353832" y="2067860"/>
            <a:ext cx="4117473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</a:rPr>
              <a:t>02. Overview </a:t>
            </a:r>
            <a:endParaRPr lang="en-US" altLang="ko-KR" sz="1100" dirty="0">
              <a:solidFill>
                <a:schemeClr val="bg1"/>
              </a:solidFill>
              <a:latin typeface="Elephant"/>
              <a:ea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81AEC4-7E20-4907-A212-4291EFE8AD8B}"/>
              </a:ext>
            </a:extLst>
          </p:cNvPr>
          <p:cNvSpPr/>
          <p:nvPr/>
        </p:nvSpPr>
        <p:spPr>
          <a:xfrm>
            <a:off x="5353832" y="3084800"/>
            <a:ext cx="496926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</a:rPr>
              <a:t>03. Methodology </a:t>
            </a:r>
            <a:endParaRPr lang="ko-KR" altLang="en-US" sz="2800">
              <a:solidFill>
                <a:schemeClr val="bg1"/>
              </a:solidFill>
              <a:latin typeface="Elephant"/>
              <a:ea typeface="맑은 고딕"/>
              <a:cs typeface="Calibri Ligh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A7CA0C-19CB-4A14-B3E9-49E909546D95}"/>
              </a:ext>
            </a:extLst>
          </p:cNvPr>
          <p:cNvSpPr/>
          <p:nvPr/>
        </p:nvSpPr>
        <p:spPr>
          <a:xfrm>
            <a:off x="5309008" y="4128566"/>
            <a:ext cx="537461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</a:rPr>
              <a:t>04. Analysis of Results </a:t>
            </a:r>
            <a:endParaRPr lang="en-US" altLang="ko-KR" sz="2800" dirty="0">
              <a:solidFill>
                <a:schemeClr val="bg1"/>
              </a:solidFill>
              <a:latin typeface="+mj-lt"/>
              <a:ea typeface="맑은 고딕"/>
              <a:cs typeface="Calibri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FD2DEC-45BC-408F-8016-22CF7F88BB3C}"/>
              </a:ext>
            </a:extLst>
          </p:cNvPr>
          <p:cNvSpPr txBox="1"/>
          <p:nvPr/>
        </p:nvSpPr>
        <p:spPr>
          <a:xfrm>
            <a:off x="562491" y="536831"/>
            <a:ext cx="3649676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CONTENTS</a:t>
            </a:r>
            <a:endParaRPr lang="ko-KR" altLang="en-US" sz="3600" b="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sp>
        <p:nvSpPr>
          <p:cNvPr id="7" name="직사각형 25">
            <a:extLst>
              <a:ext uri="{FF2B5EF4-FFF2-40B4-BE49-F238E27FC236}">
                <a16:creationId xmlns:a16="http://schemas.microsoft.com/office/drawing/2014/main" id="{0094CEF5-FF0C-497D-A1D0-340D0964BDF4}"/>
              </a:ext>
            </a:extLst>
          </p:cNvPr>
          <p:cNvSpPr/>
          <p:nvPr/>
        </p:nvSpPr>
        <p:spPr>
          <a:xfrm>
            <a:off x="5308937" y="5176684"/>
            <a:ext cx="537461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</a:rPr>
              <a:t>05. Conclusion </a:t>
            </a:r>
            <a:endParaRPr lang="ko-KR" altLang="en-US" sz="2800">
              <a:solidFill>
                <a:schemeClr val="bg1"/>
              </a:solidFill>
              <a:latin typeface="Elephant"/>
              <a:ea typeface="맑은 고딕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E3C05-1BA0-4463-B6D0-183A384E996B}"/>
              </a:ext>
            </a:extLst>
          </p:cNvPr>
          <p:cNvSpPr txBox="1"/>
          <p:nvPr/>
        </p:nvSpPr>
        <p:spPr>
          <a:xfrm>
            <a:off x="4964218" y="194888"/>
            <a:ext cx="23146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RESULTS</a:t>
            </a:r>
            <a:endParaRPr lang="ko-KR" altLang="en-US" sz="2800" dirty="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08294-702F-418E-852F-DD8410E2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72" y="1011114"/>
            <a:ext cx="9668094" cy="692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42080-2ACB-4B5E-911A-2A6B9AC2D4A9}"/>
              </a:ext>
            </a:extLst>
          </p:cNvPr>
          <p:cNvSpPr txBox="1"/>
          <p:nvPr/>
        </p:nvSpPr>
        <p:spPr>
          <a:xfrm>
            <a:off x="1187779" y="1151887"/>
            <a:ext cx="8389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KNN</a:t>
            </a:r>
            <a:endParaRPr lang="en-CA" sz="16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119DB1-0AAB-475E-8990-E22642C6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30" y="2013667"/>
            <a:ext cx="9658569" cy="647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47588-516E-4BFD-BA9F-0408AD183ACF}"/>
              </a:ext>
            </a:extLst>
          </p:cNvPr>
          <p:cNvSpPr txBox="1"/>
          <p:nvPr/>
        </p:nvSpPr>
        <p:spPr>
          <a:xfrm>
            <a:off x="707495" y="2122767"/>
            <a:ext cx="20036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Naïve Bayes</a:t>
            </a:r>
            <a:endParaRPr lang="en-CA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4E190B3E-5429-47F7-AA71-6366500D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077" y="3043478"/>
            <a:ext cx="9724466" cy="61416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B6E912FF-08FF-4953-BC71-A809388C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076" y="4078692"/>
            <a:ext cx="9724466" cy="616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27883-7029-42B5-9855-6C03A1CE5F27}"/>
              </a:ext>
            </a:extLst>
          </p:cNvPr>
          <p:cNvSpPr txBox="1"/>
          <p:nvPr/>
        </p:nvSpPr>
        <p:spPr>
          <a:xfrm>
            <a:off x="393482" y="4175934"/>
            <a:ext cx="18537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A49D8-E1D0-483C-9AD2-C07FE29FEC70}"/>
              </a:ext>
            </a:extLst>
          </p:cNvPr>
          <p:cNvSpPr txBox="1"/>
          <p:nvPr/>
        </p:nvSpPr>
        <p:spPr>
          <a:xfrm>
            <a:off x="106862" y="3102657"/>
            <a:ext cx="20910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Logistic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Regression</a:t>
            </a:r>
          </a:p>
        </p:txBody>
      </p:sp>
      <p:pic>
        <p:nvPicPr>
          <p:cNvPr id="10" name="Picture 14" descr="Table&#10;&#10;Description automatically generated">
            <a:extLst>
              <a:ext uri="{FF2B5EF4-FFF2-40B4-BE49-F238E27FC236}">
                <a16:creationId xmlns:a16="http://schemas.microsoft.com/office/drawing/2014/main" id="{157F14C4-8349-4928-9957-A97B8D8F3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076" y="5064899"/>
            <a:ext cx="9724466" cy="616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3B7382-4DFF-4575-A404-E1DC1D90C0F5}"/>
              </a:ext>
            </a:extLst>
          </p:cNvPr>
          <p:cNvSpPr txBox="1"/>
          <p:nvPr/>
        </p:nvSpPr>
        <p:spPr>
          <a:xfrm>
            <a:off x="334215" y="5179731"/>
            <a:ext cx="19130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Support Vector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 Machine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E877C-2D86-467D-AD8E-5760B02BECA5}"/>
              </a:ext>
            </a:extLst>
          </p:cNvPr>
          <p:cNvSpPr txBox="1"/>
          <p:nvPr/>
        </p:nvSpPr>
        <p:spPr>
          <a:xfrm>
            <a:off x="258015" y="6156635"/>
            <a:ext cx="176907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Decision Tree</a:t>
            </a:r>
          </a:p>
        </p:txBody>
      </p:sp>
      <p:pic>
        <p:nvPicPr>
          <p:cNvPr id="17" name="Picture 17" descr="Table&#10;&#10;Description automatically generated">
            <a:extLst>
              <a:ext uri="{FF2B5EF4-FFF2-40B4-BE49-F238E27FC236}">
                <a16:creationId xmlns:a16="http://schemas.microsoft.com/office/drawing/2014/main" id="{7256D008-571F-4C60-9C3F-E217DF91F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914" y="5970467"/>
            <a:ext cx="9780495" cy="6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DB422E8-D3AA-4495-ABFA-DD11B51B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42" y="543849"/>
            <a:ext cx="9152963" cy="54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714671B-DA7F-450E-906E-677256D6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59" y="577550"/>
            <a:ext cx="9130552" cy="56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38488E4-CFC5-4D53-9C9F-6F24F2AD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30" y="432204"/>
            <a:ext cx="9489139" cy="59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E80656-E9CE-4143-911A-731C81202F3A}"/>
              </a:ext>
            </a:extLst>
          </p:cNvPr>
          <p:cNvSpPr txBox="1"/>
          <p:nvPr/>
        </p:nvSpPr>
        <p:spPr>
          <a:xfrm>
            <a:off x="76200" y="1794934"/>
            <a:ext cx="447886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The dataset has also been tested for the file sizes of the model for live monitoring.</a:t>
            </a: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The smaller the file size is better, as it can easily be distributed as AV definition file.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BE890D8-7EA0-41E1-9EB3-C796B6D3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7" y="1714592"/>
            <a:ext cx="6824133" cy="354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F3EB6-ACA4-4B10-B280-8F162EB8972E}"/>
              </a:ext>
            </a:extLst>
          </p:cNvPr>
          <p:cNvSpPr txBox="1"/>
          <p:nvPr/>
        </p:nvSpPr>
        <p:spPr>
          <a:xfrm>
            <a:off x="3634951" y="330354"/>
            <a:ext cx="42620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File Sizes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698867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625B-93A9-4499-B34F-35824E4766D6}"/>
              </a:ext>
            </a:extLst>
          </p:cNvPr>
          <p:cNvSpPr txBox="1"/>
          <p:nvPr/>
        </p:nvSpPr>
        <p:spPr>
          <a:xfrm>
            <a:off x="4701751" y="330354"/>
            <a:ext cx="19082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E1738-74FC-4B5F-AF88-F3B30F30E2F8}"/>
              </a:ext>
            </a:extLst>
          </p:cNvPr>
          <p:cNvSpPr txBox="1"/>
          <p:nvPr/>
        </p:nvSpPr>
        <p:spPr>
          <a:xfrm>
            <a:off x="1574800" y="1667934"/>
            <a:ext cx="9194800" cy="34247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KNN and Decision Tree provided the best accuracy results, in terms of Precision, Recall, and F1 score results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457200" indent="-4572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KNN performed poorly in terms of processing speed and model size</a:t>
            </a:r>
          </a:p>
          <a:p>
            <a:pPr marL="457200" indent="-4572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457200" indent="-4572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Decision tree provided the best results, while being able to</a:t>
            </a:r>
            <a:endParaRPr lang="en-US" sz="2400" dirty="0">
              <a:solidFill>
                <a:schemeClr val="bg1"/>
              </a:solidFill>
              <a:latin typeface="Rockwell" panose="02060603020205020403"/>
              <a:cs typeface="Calibri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       process packets fast, at the same time the resulting model is small</a:t>
            </a:r>
            <a:endParaRPr lang="en-US" sz="2400" dirty="0">
              <a:solidFill>
                <a:schemeClr val="bg1"/>
              </a:solidFill>
              <a:latin typeface="Rockwell" panose="02060603020205020403"/>
              <a:cs typeface="Calibri Light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       enough that it can be distributed easily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698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A625B-93A9-4499-B34F-35824E4766D6}"/>
              </a:ext>
            </a:extLst>
          </p:cNvPr>
          <p:cNvSpPr txBox="1"/>
          <p:nvPr/>
        </p:nvSpPr>
        <p:spPr>
          <a:xfrm>
            <a:off x="1941618" y="271087"/>
            <a:ext cx="79534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Countermeasures against Covert Channels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E1738-74FC-4B5F-AF88-F3B30F30E2F8}"/>
              </a:ext>
            </a:extLst>
          </p:cNvPr>
          <p:cNvSpPr txBox="1"/>
          <p:nvPr/>
        </p:nvSpPr>
        <p:spPr>
          <a:xfrm>
            <a:off x="1941854" y="1431614"/>
            <a:ext cx="9643532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Improved Network Security &amp; Limiting Bandwidth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Use of active and passive wardens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Use of Protocol Scrubbers and Traffic normalizers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Set unused and reserved fields to zero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Look for number of fragments, fragment size, and fragment rates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Reassemble Original IP packet in between before sending it to receiver.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Block unwanted protocols and ports and perform Ingress/Egress filtering</a:t>
            </a: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913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AACDFFCA-5E62-48A2-A8B2-A783ECCC22C3}"/>
              </a:ext>
            </a:extLst>
          </p:cNvPr>
          <p:cNvSpPr txBox="1"/>
          <p:nvPr/>
        </p:nvSpPr>
        <p:spPr>
          <a:xfrm>
            <a:off x="717308" y="614241"/>
            <a:ext cx="5044343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 dirty="0">
                <a:solidFill>
                  <a:schemeClr val="bg1"/>
                </a:solidFill>
                <a:latin typeface="Elephant"/>
                <a:ea typeface="맑은 고딕"/>
                <a:cs typeface="Arial"/>
              </a:rPr>
              <a:t>CONCLUSION</a:t>
            </a:r>
            <a:endParaRPr lang="ko-KR" altLang="en-US" sz="3600" b="0" dirty="0">
              <a:solidFill>
                <a:schemeClr val="bg1"/>
              </a:solidFill>
              <a:latin typeface="Elephant"/>
              <a:ea typeface="맑은 고딕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770DC-9B17-47B9-AB0A-4A48ED859852}"/>
              </a:ext>
            </a:extLst>
          </p:cNvPr>
          <p:cNvSpPr txBox="1"/>
          <p:nvPr/>
        </p:nvSpPr>
        <p:spPr>
          <a:xfrm>
            <a:off x="1786467" y="1879601"/>
            <a:ext cx="9694332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Generated covert and non-covert packets to use them as data set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Detecting network storage channels can be applicable by using ML.</a:t>
            </a: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Use six different algorithms, which gave satisfying result as two different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      layers</a:t>
            </a:r>
            <a:endParaRPr lang="en-US" dirty="0">
              <a:solidFill>
                <a:schemeClr val="bg1"/>
              </a:solidFill>
              <a:latin typeface="Rockwell" panose="02060603020205020403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Calibri Light"/>
                <a:cs typeface="Calibri Light"/>
              </a:rPr>
              <a:t>Decision tree proved to be most effective technique, it gives the best result in appropriate time</a:t>
            </a:r>
          </a:p>
          <a:p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>
              <a:solidFill>
                <a:srgbClr val="000000"/>
              </a:solidFill>
              <a:latin typeface="Rockwell" panose="02060603020205020403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Wingdings"/>
              <a:buChar char="q"/>
            </a:pPr>
            <a:endParaRPr lang="en-US" sz="24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402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822028" y="5000468"/>
            <a:ext cx="38027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>
                <a:solidFill>
                  <a:schemeClr val="bg1"/>
                </a:solidFill>
                <a:ea typeface="맑은 고딕"/>
                <a:cs typeface="Arial"/>
              </a:rPr>
              <a:t>Thanks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811A083-78F4-4564-9A85-F998A658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8" y="560010"/>
            <a:ext cx="4978399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AACDFFCA-5E62-48A2-A8B2-A783ECCC22C3}"/>
              </a:ext>
            </a:extLst>
          </p:cNvPr>
          <p:cNvSpPr txBox="1"/>
          <p:nvPr/>
        </p:nvSpPr>
        <p:spPr>
          <a:xfrm>
            <a:off x="656325" y="551332"/>
            <a:ext cx="504434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sz="3600" b="0">
                <a:solidFill>
                  <a:schemeClr val="bg1"/>
                </a:solidFill>
                <a:latin typeface="+mj-lt"/>
              </a:rPr>
              <a:t>INTRODUCTION</a:t>
            </a:r>
            <a:endParaRPr lang="ko-KR" altLang="en-US" sz="36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67053-D45E-4B82-BF0D-6CEC70565497}"/>
              </a:ext>
            </a:extLst>
          </p:cNvPr>
          <p:cNvSpPr txBox="1"/>
          <p:nvPr/>
        </p:nvSpPr>
        <p:spPr>
          <a:xfrm>
            <a:off x="2248954" y="1575361"/>
            <a:ext cx="887708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Network covert channels is an evasion technique that employ available</a:t>
            </a:r>
            <a:endParaRPr lang="en-US" dirty="0">
              <a:solidFill>
                <a:srgbClr val="FFFFFF"/>
              </a:solidFill>
              <a:ea typeface="Arial Unicode MS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    protocols to transmit an unauthorized information</a:t>
            </a:r>
            <a:endParaRPr lang="en-US" dirty="0">
              <a:solidFill>
                <a:srgbClr val="FFFFFF"/>
              </a:solidFill>
              <a:ea typeface="Arial Unicode MS"/>
              <a:cs typeface="+mn-lt"/>
            </a:endParaRPr>
          </a:p>
          <a:p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Computer viruses and worms could use covert channels to remain undetected or to exchange necessary information for distributed processing</a:t>
            </a:r>
            <a:endParaRPr lang="en-US" dirty="0">
              <a:solidFill>
                <a:srgbClr val="FFFFFF"/>
              </a:solidFill>
              <a:ea typeface="Arial Unicode MS"/>
              <a:cs typeface="+mn-lt"/>
            </a:endParaRPr>
          </a:p>
          <a:p>
            <a:endParaRPr lang="en-US">
              <a:solidFill>
                <a:srgbClr val="FFFFFF"/>
              </a:solidFill>
              <a:ea typeface="Arial Unicode MS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Covert channels are also used for some non-malicious activities such    </a:t>
            </a:r>
            <a:endParaRPr lang="en-US" dirty="0">
              <a:solidFill>
                <a:srgbClr val="FFFFFF"/>
              </a:solidFill>
              <a:ea typeface="Arial Unicode MS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    as honeypots</a:t>
            </a:r>
            <a:endParaRPr lang="en-US" dirty="0">
              <a:solidFill>
                <a:srgbClr val="FFFFFF"/>
              </a:solidFill>
              <a:ea typeface="Arial Unicode MS"/>
              <a:cs typeface="+mn-lt"/>
            </a:endParaRPr>
          </a:p>
          <a:p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Honeypots use covert channels to export logged data to hide it from hackers</a:t>
            </a:r>
          </a:p>
          <a:p>
            <a:pPr marL="285750" indent="-285750">
              <a:buFont typeface="Wingdings"/>
              <a:buChar char="§"/>
            </a:pPr>
            <a:endParaRPr lang="en-US" dirty="0">
              <a:solidFill>
                <a:srgbClr val="FFFFFF"/>
              </a:solidFill>
              <a:cs typeface="Calibri Light"/>
            </a:endParaRPr>
          </a:p>
          <a:p>
            <a:pPr marL="285750" indent="-285750">
              <a:buFont typeface="Wingdings"/>
              <a:buChar char="§"/>
            </a:pPr>
            <a:r>
              <a:rPr lang="en-US" dirty="0">
                <a:solidFill>
                  <a:srgbClr val="FFFFFF"/>
                </a:solidFill>
                <a:cs typeface="Calibri Light"/>
              </a:rPr>
              <a:t>Covert channels are divided into two main types: Storage covert channels and</a:t>
            </a:r>
            <a:endParaRPr lang="en-US">
              <a:solidFill>
                <a:srgbClr val="FFFFFF"/>
              </a:solidFill>
              <a:cs typeface="Calibri Light"/>
            </a:endParaRPr>
          </a:p>
          <a:p>
            <a:r>
              <a:rPr lang="en-US">
                <a:solidFill>
                  <a:srgbClr val="FFFFFF"/>
                </a:solidFill>
                <a:cs typeface="Calibri Light"/>
              </a:rPr>
              <a:t>     </a:t>
            </a:r>
            <a:r>
              <a:rPr lang="en-US" dirty="0">
                <a:solidFill>
                  <a:srgbClr val="FFFFFF"/>
                </a:solidFill>
                <a:cs typeface="Calibri Light"/>
              </a:rPr>
              <a:t>Timing covert channels</a:t>
            </a:r>
            <a:endParaRPr lang="en-US"/>
          </a:p>
          <a:p>
            <a:pPr marL="285750" indent="-285750">
              <a:buFont typeface="Wingdings"/>
              <a:buChar char="§"/>
            </a:pPr>
            <a:endParaRPr lang="en-US" dirty="0">
              <a:solidFill>
                <a:srgbClr val="FFFFFF"/>
              </a:solidFill>
              <a:cs typeface="Calibri Light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Covert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channels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can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be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detected by using various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techniques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bg1"/>
              </a:solidFill>
              <a:cs typeface="Calibri Light"/>
            </a:endParaRPr>
          </a:p>
          <a:p>
            <a:endParaRPr lang="en-US" dirty="0">
              <a:solidFill>
                <a:srgbClr val="FFFFFF"/>
              </a:solidFill>
              <a:cs typeface="Calibri Light"/>
            </a:endParaRPr>
          </a:p>
          <a:p>
            <a:pPr marL="285750" indent="-285750">
              <a:buFont typeface="Wingdings"/>
              <a:buChar char="§"/>
            </a:pPr>
            <a:endParaRPr lang="en-US" dirty="0">
              <a:solidFill>
                <a:srgbClr val="FFFFFF"/>
              </a:solidFill>
              <a:cs typeface="Calibri Light"/>
            </a:endParaRPr>
          </a:p>
          <a:p>
            <a:pPr marL="285750" indent="-285750">
              <a:buFont typeface="Wingdings"/>
              <a:buChar char="§"/>
            </a:pP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508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6AD4B-A69C-4AA9-B0E7-D2085029D593}"/>
              </a:ext>
            </a:extLst>
          </p:cNvPr>
          <p:cNvSpPr txBox="1"/>
          <p:nvPr/>
        </p:nvSpPr>
        <p:spPr>
          <a:xfrm>
            <a:off x="2232113" y="2926754"/>
            <a:ext cx="785828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Elephant"/>
                <a:ea typeface="+mn-lt"/>
                <a:cs typeface="+mn-lt"/>
              </a:rPr>
              <a:t>Covert Channels Generation</a:t>
            </a:r>
            <a:endParaRPr lang="en-US" sz="320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3200" dirty="0">
              <a:solidFill>
                <a:srgbClr val="FFFFFF"/>
              </a:solidFill>
              <a:latin typeface="Elephant"/>
            </a:endParaRPr>
          </a:p>
        </p:txBody>
      </p:sp>
    </p:spTree>
    <p:extLst>
      <p:ext uri="{BB962C8B-B14F-4D97-AF65-F5344CB8AC3E}">
        <p14:creationId xmlns:p14="http://schemas.microsoft.com/office/powerpoint/2010/main" val="297797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0919A-FD35-4EA4-8BB0-52EDAAFF53DF}"/>
              </a:ext>
            </a:extLst>
          </p:cNvPr>
          <p:cNvSpPr txBox="1"/>
          <p:nvPr/>
        </p:nvSpPr>
        <p:spPr>
          <a:xfrm>
            <a:off x="2757830" y="673907"/>
            <a:ext cx="76688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3200" dirty="0">
              <a:solidFill>
                <a:srgbClr val="FFFFFF"/>
              </a:solidFill>
              <a:latin typeface="Elephan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417E-D77F-4F77-94D0-E06228C7554D}"/>
              </a:ext>
            </a:extLst>
          </p:cNvPr>
          <p:cNvSpPr txBox="1"/>
          <p:nvPr/>
        </p:nvSpPr>
        <p:spPr>
          <a:xfrm>
            <a:off x="2910230" y="826307"/>
            <a:ext cx="76688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Elephant"/>
                <a:ea typeface="+mn-lt"/>
                <a:cs typeface="+mn-lt"/>
              </a:rPr>
              <a:t>Generating Covert Channels </a:t>
            </a:r>
            <a:endParaRPr lang="en-US" sz="320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3200" dirty="0">
              <a:solidFill>
                <a:srgbClr val="FFFFFF"/>
              </a:solidFill>
              <a:latin typeface="Elephant"/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A5AB5BFD-25D3-4C96-ACDB-455F0F5891C2}"/>
              </a:ext>
            </a:extLst>
          </p:cNvPr>
          <p:cNvSpPr/>
          <p:nvPr/>
        </p:nvSpPr>
        <p:spPr>
          <a:xfrm>
            <a:off x="1084927" y="2347747"/>
            <a:ext cx="4409864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Elephant"/>
                <a:ea typeface="맑은 고딕"/>
              </a:rPr>
              <a:t>Covert TCP</a:t>
            </a:r>
            <a:endParaRPr lang="ko-KR" altLang="en-US" sz="2400">
              <a:solidFill>
                <a:schemeClr val="bg1"/>
              </a:solidFill>
              <a:latin typeface="Elephant"/>
            </a:endParaRPr>
          </a:p>
        </p:txBody>
      </p:sp>
      <p:sp>
        <p:nvSpPr>
          <p:cNvPr id="9" name="직사각형 4">
            <a:extLst>
              <a:ext uri="{FF2B5EF4-FFF2-40B4-BE49-F238E27FC236}">
                <a16:creationId xmlns:a16="http://schemas.microsoft.com/office/drawing/2014/main" id="{20D10A66-875F-4368-B48F-120191B1351E}"/>
              </a:ext>
            </a:extLst>
          </p:cNvPr>
          <p:cNvSpPr/>
          <p:nvPr/>
        </p:nvSpPr>
        <p:spPr>
          <a:xfrm>
            <a:off x="1093347" y="3085645"/>
            <a:ext cx="4401443" cy="2371725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ctr"/>
          <a:lstStyle/>
          <a:p>
            <a:pPr marL="171450" indent="-171450" algn="just">
              <a:buFont typeface="Wingdings"/>
              <a:buChar char="§"/>
            </a:pPr>
            <a:endParaRPr lang="ko-KR" altLang="en-US" sz="1200" b="1" dirty="0">
              <a:solidFill>
                <a:srgbClr val="002060"/>
              </a:solidFill>
              <a:latin typeface="Calibri Light"/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§"/>
            </a:pP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C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program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runs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in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Linux</a:t>
            </a:r>
            <a:endParaRPr lang="ko-KR" altLang="en-US" sz="1200" dirty="0">
              <a:solidFill>
                <a:srgbClr val="002060"/>
              </a:solidFill>
              <a:latin typeface="Calibri Light"/>
              <a:ea typeface="맑은 고딕"/>
              <a:cs typeface="+mn-lt"/>
            </a:endParaRPr>
          </a:p>
          <a:p>
            <a:pPr algn="just"/>
            <a:endParaRPr lang="en-US" altLang="ko-KR" sz="1200" b="1" dirty="0">
              <a:solidFill>
                <a:srgbClr val="002060"/>
              </a:solidFill>
              <a:latin typeface="Calibri Light"/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§"/>
            </a:pPr>
            <a:r>
              <a:rPr lang="en-US" alt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Generate 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forged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packets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and encapsulate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n-US" alt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 specific 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information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 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to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send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it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split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data</a:t>
            </a:r>
            <a:endParaRPr lang="ko-KR" sz="1200" dirty="0" err="1">
              <a:solidFill>
                <a:srgbClr val="002060"/>
              </a:solidFill>
              <a:latin typeface="Calibri Light"/>
              <a:ea typeface="맑은 고딕"/>
              <a:cs typeface="Calibri Light"/>
            </a:endParaRPr>
          </a:p>
          <a:p>
            <a:pPr algn="just"/>
            <a:endParaRPr lang="ko-KR" altLang="en-US" sz="1200" b="1" dirty="0">
              <a:solidFill>
                <a:srgbClr val="002060"/>
              </a:solidFill>
              <a:latin typeface="Calibri Light"/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§"/>
            </a:pP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This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program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manipulates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TCP/IP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header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to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transfer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file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one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 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byte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at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time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to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destination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 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host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acting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client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/Server</a:t>
            </a:r>
            <a:endParaRPr lang="ko-KR" altLang="en-US" sz="1200" dirty="0">
              <a:solidFill>
                <a:srgbClr val="002060"/>
              </a:solidFill>
              <a:latin typeface="Calibri Light"/>
              <a:ea typeface="맑은 고딕"/>
              <a:cs typeface="+mn-lt"/>
            </a:endParaRPr>
          </a:p>
          <a:p>
            <a:pPr algn="just"/>
            <a:endParaRPr lang="ko-KR" altLang="en-US" sz="1200" b="1" dirty="0">
              <a:solidFill>
                <a:srgbClr val="002060"/>
              </a:solidFill>
              <a:latin typeface="Calibri Light"/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§"/>
            </a:pP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This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can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be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used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to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conceal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spy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information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,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by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bypassing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firewalls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/IDS,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as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innocuous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looking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packets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bypasses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the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security</a:t>
            </a:r>
            <a:r>
              <a:rPr lang="ko-KR" sz="1200" b="1" dirty="0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ko-KR" sz="1200" b="1" dirty="0" err="1">
                <a:solidFill>
                  <a:srgbClr val="002060"/>
                </a:solidFill>
                <a:latin typeface="Calibri Light"/>
                <a:ea typeface="+mn-lt"/>
                <a:cs typeface="+mn-lt"/>
              </a:rPr>
              <a:t>policy</a:t>
            </a:r>
            <a:endParaRPr lang="ko-KR" sz="1200" dirty="0" err="1">
              <a:solidFill>
                <a:srgbClr val="002060"/>
              </a:solidFill>
              <a:latin typeface="Calibri Light"/>
              <a:ea typeface="맑은 고딕"/>
              <a:cs typeface="Calibri Ligh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rgbClr val="002060"/>
              </a:solidFill>
              <a:ea typeface="맑은 고딕"/>
            </a:endParaRPr>
          </a:p>
        </p:txBody>
      </p:sp>
      <p:sp>
        <p:nvSpPr>
          <p:cNvPr id="14" name="직사각형 4">
            <a:extLst>
              <a:ext uri="{FF2B5EF4-FFF2-40B4-BE49-F238E27FC236}">
                <a16:creationId xmlns:a16="http://schemas.microsoft.com/office/drawing/2014/main" id="{2EF55E9A-AF5C-4145-941C-34D468CE4E14}"/>
              </a:ext>
            </a:extLst>
          </p:cNvPr>
          <p:cNvSpPr/>
          <p:nvPr/>
        </p:nvSpPr>
        <p:spPr>
          <a:xfrm>
            <a:off x="6553645" y="3085645"/>
            <a:ext cx="4401443" cy="2371725"/>
          </a:xfrm>
          <a:prstGeom prst="rect">
            <a:avLst/>
          </a:prstGeom>
          <a:solidFill>
            <a:srgbClr val="FEF8EA"/>
          </a:solidFill>
          <a:ln w="38100" cap="flat">
            <a:solidFill>
              <a:srgbClr val="D39B71"/>
            </a:solidFill>
            <a:prstDash val="solid"/>
            <a:miter/>
          </a:ln>
        </p:spPr>
        <p:txBody>
          <a:bodyPr lIns="108000" tIns="72000" rIns="108000" bIns="72000" rtlCol="0" anchor="ctr"/>
          <a:lstStyle/>
          <a:p>
            <a:pPr marL="171450" indent="-171450" algn="just">
              <a:buFont typeface="Wingdings"/>
              <a:buChar char="§"/>
            </a:pP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C program for </a:t>
            </a: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Linux</a:t>
            </a:r>
          </a:p>
          <a:p>
            <a:pPr algn="just"/>
            <a:endParaRPr lang="en-US" sz="1200" b="1" dirty="0">
              <a:solidFill>
                <a:srgbClr val="002060"/>
              </a:solidFill>
              <a:latin typeface="Calibri Light"/>
              <a:ea typeface="Calibri"/>
              <a:cs typeface="Calibri"/>
            </a:endParaRPr>
          </a:p>
          <a:p>
            <a:pPr marL="171450" indent="-171450" algn="just">
              <a:buFont typeface="Wingdings"/>
              <a:buChar char="§"/>
            </a:pP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works</a:t>
            </a: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 with a client/server </a:t>
            </a: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model</a:t>
            </a:r>
            <a:endParaRPr lang="en-US" sz="1200" dirty="0">
              <a:solidFill>
                <a:srgbClr val="000000"/>
              </a:solidFill>
              <a:latin typeface="Calibri Light"/>
              <a:ea typeface="Calibri"/>
              <a:cs typeface="Calibri"/>
            </a:endParaRPr>
          </a:p>
          <a:p>
            <a:pPr marL="171450" indent="-171450" algn="just">
              <a:buFont typeface="Wingdings"/>
              <a:buChar char="§"/>
            </a:pPr>
            <a:endParaRPr lang="en-US" sz="1200" b="1" dirty="0">
              <a:solidFill>
                <a:srgbClr val="002060"/>
              </a:solidFill>
              <a:latin typeface="Calibri Light"/>
              <a:ea typeface="Calibri"/>
              <a:cs typeface="Calibri"/>
            </a:endParaRPr>
          </a:p>
          <a:p>
            <a:pPr marL="171450" indent="-171450" algn="just">
              <a:buFont typeface="Wingdings"/>
              <a:buChar char="§"/>
            </a:pPr>
            <a:r>
              <a:rPr lang="en-US" sz="1200" b="1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The</a:t>
            </a:r>
            <a:r>
              <a:rPr lang="en-US" sz="1200" b="1" kern="120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 server opens a shell that client can access through a</a:t>
            </a:r>
            <a:endParaRPr lang="ko-KR" altLang="en-US" sz="1200" dirty="0">
              <a:solidFill>
                <a:srgbClr val="002060"/>
              </a:solidFill>
              <a:latin typeface="Calibri Light"/>
              <a:ea typeface="맑은 고딕"/>
              <a:cs typeface="Calibri"/>
            </a:endParaRPr>
          </a:p>
          <a:p>
            <a:pPr algn="just"/>
            <a:r>
              <a:rPr lang="en-US" sz="1200" b="1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     </a:t>
            </a:r>
            <a:r>
              <a:rPr lang="en-US" sz="1200" b="1" kern="120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virtual </a:t>
            </a:r>
            <a:r>
              <a:rPr lang="en-US" sz="1200" b="1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tunnel Works </a:t>
            </a:r>
            <a:r>
              <a:rPr lang="en-US" sz="1200" b="1" kern="120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over multiple protocols,</a:t>
            </a:r>
            <a:r>
              <a:rPr lang="en-US" sz="1200" b="1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 including </a:t>
            </a:r>
            <a:r>
              <a:rPr lang="en-US" sz="1200" b="1" kern="120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TCP, </a:t>
            </a:r>
            <a:endParaRPr lang="ko-KR" altLang="en-US" sz="1200">
              <a:solidFill>
                <a:srgbClr val="002060"/>
              </a:solidFill>
              <a:latin typeface="Calibri Light"/>
              <a:ea typeface="맑은 고딕"/>
              <a:cs typeface="Calibri"/>
            </a:endParaRPr>
          </a:p>
          <a:p>
            <a:pPr algn="just"/>
            <a:r>
              <a:rPr lang="en-US" sz="1200" b="1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     </a:t>
            </a:r>
            <a:r>
              <a:rPr lang="en-US" sz="1200" b="1" kern="120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UDP, IC</a:t>
            </a: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MP, and IP</a:t>
            </a: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 </a:t>
            </a: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 to bypass firewalls/</a:t>
            </a: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IDS</a:t>
            </a:r>
            <a:endParaRPr lang="ko-KR" altLang="en-US" sz="1200">
              <a:solidFill>
                <a:srgbClr val="002060"/>
              </a:solidFill>
              <a:latin typeface="Calibri Light"/>
              <a:ea typeface="맑은 고딕"/>
              <a:cs typeface="Calibri"/>
            </a:endParaRPr>
          </a:p>
          <a:p>
            <a:pPr marL="171450" indent="-171450" algn="just">
              <a:buFont typeface="Wingdings"/>
              <a:buChar char="§"/>
            </a:pPr>
            <a:endParaRPr lang="en-US" sz="1200" b="1" dirty="0">
              <a:solidFill>
                <a:srgbClr val="002060"/>
              </a:solidFill>
              <a:latin typeface="Calibri Light"/>
              <a:ea typeface="Calibri"/>
              <a:cs typeface="Calibri"/>
            </a:endParaRPr>
          </a:p>
          <a:p>
            <a:pPr marL="171450" indent="-171450" algn="just">
              <a:buFont typeface="Wingdings"/>
              <a:buChar char="§"/>
            </a:pP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Tunnel </a:t>
            </a: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shell needs to be run on</a:t>
            </a:r>
            <a:r>
              <a:rPr lang="en-US" sz="1200" b="1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 </a:t>
            </a:r>
            <a:r>
              <a:rPr lang="en-US" sz="1200" b="1" kern="1200" dirty="0">
                <a:solidFill>
                  <a:srgbClr val="002060"/>
                </a:solidFill>
                <a:latin typeface="Calibri Light"/>
                <a:ea typeface="Calibri"/>
                <a:cs typeface="Calibri"/>
              </a:rPr>
              <a:t>both endpoints</a:t>
            </a:r>
            <a:endParaRPr lang="ko-KR" altLang="en-US" sz="1200" dirty="0">
              <a:solidFill>
                <a:srgbClr val="002060"/>
              </a:solidFill>
              <a:latin typeface="Calibri Light"/>
              <a:ea typeface="맑은 고딕"/>
              <a:cs typeface="Calibri Light"/>
            </a:endParaRP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FDF05457-00B9-4FA1-B63B-BE6919E46FA4}"/>
              </a:ext>
            </a:extLst>
          </p:cNvPr>
          <p:cNvSpPr/>
          <p:nvPr/>
        </p:nvSpPr>
        <p:spPr>
          <a:xfrm>
            <a:off x="6553645" y="2343537"/>
            <a:ext cx="4409864" cy="590550"/>
          </a:xfrm>
          <a:prstGeom prst="rect">
            <a:avLst/>
          </a:prstGeom>
          <a:gradFill>
            <a:gsLst>
              <a:gs pos="0">
                <a:srgbClr val="DFA87B"/>
              </a:gs>
              <a:gs pos="100000">
                <a:srgbClr val="A76E4D"/>
              </a:gs>
            </a:gsLst>
            <a:lin ang="2700000" scaled="0"/>
          </a:gradFill>
          <a:ln w="38100" cap="flat">
            <a:solidFill>
              <a:srgbClr val="D39B7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Elephant"/>
                <a:ea typeface="맑은 고딕"/>
              </a:rPr>
              <a:t>Tunnel Shell</a:t>
            </a:r>
            <a:endParaRPr lang="ko-KR" altLang="en-US" sz="2400">
              <a:solidFill>
                <a:schemeClr val="bg1"/>
              </a:solidFill>
              <a:latin typeface="Elephant"/>
            </a:endParaRPr>
          </a:p>
        </p:txBody>
      </p:sp>
    </p:spTree>
    <p:extLst>
      <p:ext uri="{BB962C8B-B14F-4D97-AF65-F5344CB8AC3E}">
        <p14:creationId xmlns:p14="http://schemas.microsoft.com/office/powerpoint/2010/main" val="372710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, timeline&#10;&#10;Description automatically generated">
            <a:extLst>
              <a:ext uri="{FF2B5EF4-FFF2-40B4-BE49-F238E27FC236}">
                <a16:creationId xmlns:a16="http://schemas.microsoft.com/office/drawing/2014/main" id="{350F674A-40A3-4F9B-BBB4-8867A435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18" y="1538691"/>
            <a:ext cx="3897156" cy="4286378"/>
          </a:xfrm>
          <a:prstGeom prst="rect">
            <a:avLst/>
          </a:prstGeom>
        </p:spPr>
      </p:pic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0893793-7191-4F36-A312-019D5447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98" y="1497704"/>
            <a:ext cx="3745502" cy="4286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4D071-874E-4BC9-B14F-7B9ED99BEEF8}"/>
              </a:ext>
            </a:extLst>
          </p:cNvPr>
          <p:cNvSpPr txBox="1"/>
          <p:nvPr/>
        </p:nvSpPr>
        <p:spPr>
          <a:xfrm>
            <a:off x="7764354" y="5861319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Calibri Light"/>
                <a:cs typeface="Calibri Light"/>
              </a:rPr>
              <a:t>IP 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8B047-9604-4EEC-80FB-7A7AF5BE2A8D}"/>
              </a:ext>
            </a:extLst>
          </p:cNvPr>
          <p:cNvSpPr txBox="1"/>
          <p:nvPr/>
        </p:nvSpPr>
        <p:spPr>
          <a:xfrm>
            <a:off x="2511998" y="5861055"/>
            <a:ext cx="1303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Calibri Light"/>
                <a:cs typeface="Calibri Light"/>
              </a:rPr>
              <a:t>TCP Header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3667E-C2C7-444D-A397-2845C1A1751F}"/>
              </a:ext>
            </a:extLst>
          </p:cNvPr>
          <p:cNvSpPr txBox="1"/>
          <p:nvPr/>
        </p:nvSpPr>
        <p:spPr>
          <a:xfrm>
            <a:off x="2630830" y="462240"/>
            <a:ext cx="76688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Elephant"/>
                <a:ea typeface="+mn-lt"/>
                <a:cs typeface="+mn-lt"/>
              </a:rPr>
              <a:t>Transmitting data methodology </a:t>
            </a:r>
            <a:endParaRPr lang="en-US" sz="3200">
              <a:solidFill>
                <a:srgbClr val="FFFFFF"/>
              </a:solidFill>
              <a:latin typeface="Elephant"/>
            </a:endParaRPr>
          </a:p>
          <a:p>
            <a:pPr algn="l"/>
            <a:endParaRPr lang="en-US" sz="3200" dirty="0">
              <a:solidFill>
                <a:srgbClr val="FFFFFF"/>
              </a:solidFill>
              <a:latin typeface="Elephant"/>
            </a:endParaRPr>
          </a:p>
        </p:txBody>
      </p:sp>
    </p:spTree>
    <p:extLst>
      <p:ext uri="{BB962C8B-B14F-4D97-AF65-F5344CB8AC3E}">
        <p14:creationId xmlns:p14="http://schemas.microsoft.com/office/powerpoint/2010/main" val="164195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92F8AFFF-D062-442D-9434-DEC9DE3F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93" y="711975"/>
            <a:ext cx="10022094" cy="5768008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D64E09A-928F-450E-9E60-34B505C66099}"/>
              </a:ext>
            </a:extLst>
          </p:cNvPr>
          <p:cNvSpPr txBox="1"/>
          <p:nvPr/>
        </p:nvSpPr>
        <p:spPr>
          <a:xfrm>
            <a:off x="3940455" y="163113"/>
            <a:ext cx="392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Covert </a:t>
            </a:r>
            <a:r>
              <a:rPr lang="en-US">
                <a:solidFill>
                  <a:schemeClr val="bg1"/>
                </a:solidFill>
              </a:rPr>
              <a:t>Channels in TCP </a:t>
            </a:r>
            <a:r>
              <a:rPr lang="en-US" dirty="0">
                <a:solidFill>
                  <a:schemeClr val="bg1"/>
                </a:solidFill>
              </a:rPr>
              <a:t>Packets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1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A74388-A00E-4CE0-AD93-2F7AF052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2" y="794951"/>
            <a:ext cx="10031728" cy="5756522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0E62A8AA-B50D-4F1F-86E6-7FE444616F0D}"/>
              </a:ext>
            </a:extLst>
          </p:cNvPr>
          <p:cNvSpPr txBox="1"/>
          <p:nvPr/>
        </p:nvSpPr>
        <p:spPr>
          <a:xfrm>
            <a:off x="4068146" y="230886"/>
            <a:ext cx="370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Covert Channels </a:t>
            </a:r>
            <a:r>
              <a:rPr lang="en-US">
                <a:solidFill>
                  <a:schemeClr val="bg1"/>
                </a:solidFill>
              </a:rPr>
              <a:t>in IP Packets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4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0A833EC2-2F79-43AB-A7E1-511687EC6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18" y="794414"/>
            <a:ext cx="10171556" cy="5760954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FF6AFEE-95D1-48FB-992E-03DE92701561}"/>
              </a:ext>
            </a:extLst>
          </p:cNvPr>
          <p:cNvSpPr txBox="1"/>
          <p:nvPr/>
        </p:nvSpPr>
        <p:spPr>
          <a:xfrm>
            <a:off x="3520985" y="272682"/>
            <a:ext cx="541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Covert Channels in IPv4 Fragmented Packets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7828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3B6BD13683DB4B874673F55C3C66FF" ma:contentTypeVersion="8" ma:contentTypeDescription="Create a new document." ma:contentTypeScope="" ma:versionID="4dd5a59bb809b3a92172ff89441a8897">
  <xsd:schema xmlns:xsd="http://www.w3.org/2001/XMLSchema" xmlns:xs="http://www.w3.org/2001/XMLSchema" xmlns:p="http://schemas.microsoft.com/office/2006/metadata/properties" xmlns:ns2="448ce837-4288-40f1-81b6-ae759cdc65f1" targetNamespace="http://schemas.microsoft.com/office/2006/metadata/properties" ma:root="true" ma:fieldsID="662f08af5075417e99778641dc49df37" ns2:_="">
    <xsd:import namespace="448ce837-4288-40f1-81b6-ae759cdc65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e837-4288-40f1-81b6-ae759cdc6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13E7C7-D7FF-4EED-9370-6EF62A106D0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F93A55-C180-42D7-9561-D344A9A48C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e837-4288-40f1-81b6-ae759cdc6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E16C06-7216-4FC2-90BF-01BE94907D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Widescreen</PresentationFormat>
  <Paragraphs>58</Paragraphs>
  <Slides>28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476</cp:revision>
  <dcterms:created xsi:type="dcterms:W3CDTF">2021-04-15T14:30:08Z</dcterms:created>
  <dcterms:modified xsi:type="dcterms:W3CDTF">2021-04-15T17:05:54Z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0x010100063B6BD13683DB4B874673F55C3C66FF</vt:lpwstr>
  </property>
</Properties>
</file>